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430" r:id="rId3"/>
    <p:sldId id="432" r:id="rId4"/>
    <p:sldId id="434" r:id="rId5"/>
    <p:sldId id="436" r:id="rId6"/>
    <p:sldId id="4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\peopledfs\chench\Desktop\COVID-19\feature%20article\Chart%20v1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36040171793387E-2"/>
          <c:y val="1.3748205018586207E-2"/>
          <c:w val="0.93415718868474773"/>
          <c:h val="0.9410779556325829"/>
        </c:manualLayout>
      </c:layout>
      <c:barChart>
        <c:barDir val="bar"/>
        <c:grouping val="stacked"/>
        <c:varyColors val="0"/>
        <c:ser>
          <c:idx val="6"/>
          <c:order val="0"/>
          <c:tx>
            <c:strRef>
              <c:f>'ABS Products'!$B$1</c:f>
              <c:strCache>
                <c:ptCount val="1"/>
                <c:pt idx="0">
                  <c:v>Start date chart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ln w="25400">
                <a:solidFill>
                  <a:schemeClr val="accent5">
                    <a:lumMod val="50000"/>
                    <a:alpha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4-448E-8EBB-A7B0C1455D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24-448E-8EBB-A7B0C1455D9E}"/>
              </c:ext>
            </c:extLst>
          </c:dPt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Products'!$B$2:$B$31</c:f>
              <c:numCache>
                <c:formatCode>m/d/yyyy</c:formatCode>
                <c:ptCount val="30"/>
                <c:pt idx="0">
                  <c:v>0</c:v>
                </c:pt>
                <c:pt idx="1">
                  <c:v>43855</c:v>
                </c:pt>
                <c:pt idx="2">
                  <c:v>0</c:v>
                </c:pt>
                <c:pt idx="3">
                  <c:v>43855</c:v>
                </c:pt>
                <c:pt idx="5">
                  <c:v>43855</c:v>
                </c:pt>
                <c:pt idx="6">
                  <c:v>0</c:v>
                </c:pt>
                <c:pt idx="7">
                  <c:v>43855</c:v>
                </c:pt>
                <c:pt idx="8">
                  <c:v>0</c:v>
                </c:pt>
                <c:pt idx="9">
                  <c:v>43855</c:v>
                </c:pt>
                <c:pt idx="10">
                  <c:v>43855</c:v>
                </c:pt>
                <c:pt idx="11">
                  <c:v>0</c:v>
                </c:pt>
                <c:pt idx="12">
                  <c:v>43855</c:v>
                </c:pt>
                <c:pt idx="13">
                  <c:v>43855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43855</c:v>
                </c:pt>
                <c:pt idx="26">
                  <c:v>0</c:v>
                </c:pt>
                <c:pt idx="28">
                  <c:v>43855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4-448E-8EBB-A7B0C1455D9E}"/>
            </c:ext>
          </c:extLst>
        </c:ser>
        <c:ser>
          <c:idx val="8"/>
          <c:order val="1"/>
          <c:tx>
            <c:strRef>
              <c:f>'ABS Products'!$P$1</c:f>
              <c:strCache>
                <c:ptCount val="1"/>
                <c:pt idx="0">
                  <c:v>B1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53250306137698"/>
                  <c:y val="-1.5340129428739034E-16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4-448E-8EBB-A7B0C1455D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4-448E-8EBB-A7B0C1455D9E}"/>
                </c:ext>
              </c:extLst>
            </c:dLbl>
            <c:dLbl>
              <c:idx val="5"/>
              <c:layout>
                <c:manualLayout>
                  <c:x val="0.64143507347353745"/>
                  <c:y val="-2.09165171323648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1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402382645880302"/>
                      <c:h val="6.8184181360598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624-448E-8EBB-A7B0C1455D9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24-448E-8EBB-A7B0C1455D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24-448E-8EBB-A7B0C1455D9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24-448E-8EBB-A7B0C1455D9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24-448E-8EBB-A7B0C1455D9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24-448E-8EBB-A7B0C1455D9E}"/>
                </c:ext>
              </c:extLst>
            </c:dLbl>
            <c:dLbl>
              <c:idx val="17"/>
              <c:layout>
                <c:manualLayout>
                  <c:x val="0.48301062894417718"/>
                  <c:y val="0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1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'ABS Products'!$P$2:$P$31</c:f>
              <c:numCache>
                <c:formatCode>General</c:formatCode>
                <c:ptCount val="30"/>
                <c:pt idx="0">
                  <c:v>0</c:v>
                </c:pt>
                <c:pt idx="1">
                  <c:v>51</c:v>
                </c:pt>
                <c:pt idx="2">
                  <c:v>0</c:v>
                </c:pt>
                <c:pt idx="3">
                  <c:v>67</c:v>
                </c:pt>
                <c:pt idx="5">
                  <c:v>49</c:v>
                </c:pt>
                <c:pt idx="6">
                  <c:v>0</c:v>
                </c:pt>
                <c:pt idx="7">
                  <c:v>51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624-448E-8EBB-A7B0C1455D9E}"/>
            </c:ext>
          </c:extLst>
        </c:ser>
        <c:ser>
          <c:idx val="9"/>
          <c:order val="2"/>
          <c:tx>
            <c:strRef>
              <c:f>'ABS Products'!$Q$1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70000"/>
              </a:schemeClr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624-448E-8EBB-A7B0C1455D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624-448E-8EBB-A7B0C1455D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624-448E-8EBB-A7B0C1455D9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624-448E-8EBB-A7B0C1455D9E}"/>
              </c:ext>
            </c:extLst>
          </c:dPt>
          <c:val>
            <c:numRef>
              <c:f>'ABS Products'!$Q$2:$Q$31</c:f>
              <c:numCache>
                <c:formatCode>0</c:formatCode>
                <c:ptCount val="30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5</c:v>
                </c:pt>
                <c:pt idx="5">
                  <c:v>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624-448E-8EBB-A7B0C1455D9E}"/>
            </c:ext>
          </c:extLst>
        </c:ser>
        <c:ser>
          <c:idx val="0"/>
          <c:order val="3"/>
          <c:tx>
            <c:strRef>
              <c:f>'ABS Products'!$R$1</c:f>
              <c:strCache>
                <c:ptCount val="1"/>
                <c:pt idx="0">
                  <c:v>P1</c:v>
                </c:pt>
              </c:strCache>
            </c:strRef>
          </c:tx>
          <c:spPr>
            <a:noFill/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624-448E-8EBB-A7B0C1455D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624-448E-8EBB-A7B0C1455D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624-448E-8EBB-A7B0C1455D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624-448E-8EBB-A7B0C1455D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624-448E-8EBB-A7B0C1455D9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3624-448E-8EBB-A7B0C1455D9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3624-448E-8EBB-A7B0C1455D9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624-448E-8EBB-A7B0C1455D9E}"/>
              </c:ext>
            </c:extLst>
          </c:dPt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Products'!$R$2:$R$31</c:f>
              <c:numCache>
                <c:formatCode>0</c:formatCode>
                <c:ptCount val="3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14</c:v>
                </c:pt>
                <c:pt idx="5">
                  <c:v>16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624-448E-8EBB-A7B0C1455D9E}"/>
            </c:ext>
          </c:extLst>
        </c:ser>
        <c:ser>
          <c:idx val="1"/>
          <c:order val="4"/>
          <c:tx>
            <c:strRef>
              <c:f>'ABS Products'!$S$1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6">
                <a:lumMod val="75000"/>
                <a:alpha val="70000"/>
              </a:schemeClr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  <a:alpha val="70000"/>
                </a:schemeClr>
              </a:solidFill>
              <a:ln w="3175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624-448E-8EBB-A7B0C1455D9E}"/>
              </c:ext>
            </c:extLst>
          </c:dPt>
          <c:dPt>
            <c:idx val="9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624-448E-8EBB-A7B0C1455D9E}"/>
              </c:ext>
            </c:extLst>
          </c:dPt>
          <c:dPt>
            <c:idx val="10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624-448E-8EBB-A7B0C1455D9E}"/>
              </c:ext>
            </c:extLst>
          </c:dPt>
          <c:dPt>
            <c:idx val="12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624-448E-8EBB-A7B0C1455D9E}"/>
              </c:ext>
            </c:extLst>
          </c:dPt>
          <c:dPt>
            <c:idx val="13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624-448E-8EBB-A7B0C1455D9E}"/>
              </c:ext>
            </c:extLst>
          </c:dPt>
          <c:dLbls>
            <c:dLbl>
              <c:idx val="3"/>
              <c:layout>
                <c:manualLayout>
                  <c:x val="7.7781827674932372E-2"/>
                  <c:y val="7.8852347201514208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59826696265648"/>
                      <c:h val="7.124011817829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6-3624-448E-8EBB-A7B0C1455D9E}"/>
                </c:ext>
              </c:extLst>
            </c:dLbl>
            <c:dLbl>
              <c:idx val="7"/>
              <c:layout>
                <c:manualLayout>
                  <c:x val="2.1799261829171402E-2"/>
                  <c:y val="-2.0862597411496204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624-448E-8EBB-A7B0C1455D9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Products'!$S$2:$S$31</c:f>
              <c:numCache>
                <c:formatCode>0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3624-448E-8EBB-A7B0C1455D9E}"/>
            </c:ext>
          </c:extLst>
        </c:ser>
        <c:ser>
          <c:idx val="12"/>
          <c:order val="5"/>
          <c:tx>
            <c:strRef>
              <c:f>'ABS Products'!$T$1</c:f>
              <c:strCache>
                <c:ptCount val="1"/>
                <c:pt idx="0">
                  <c:v>B2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1250204101435961E-2"/>
                  <c:y val="5.8479683965746355E-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84168368913959"/>
                      <c:h val="5.97478023396180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3624-448E-8EBB-A7B0C1455D9E}"/>
                </c:ext>
              </c:extLst>
            </c:dLbl>
            <c:dLbl>
              <c:idx val="10"/>
              <c:layout>
                <c:manualLayout>
                  <c:x val="0.35363607726603713"/>
                  <c:y val="-7.6700647143695171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624-448E-8EBB-A7B0C1455D9E}"/>
                </c:ext>
              </c:extLst>
            </c:dLbl>
            <c:dLbl>
              <c:idx val="13"/>
              <c:layout>
                <c:manualLayout>
                  <c:x val="0.3918670045380410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'ABS Products'!$T$2:$T$31</c:f>
              <c:numCache>
                <c:formatCode>General</c:formatCode>
                <c:ptCount val="30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</c:v>
                </c:pt>
                <c:pt idx="8">
                  <c:v>0</c:v>
                </c:pt>
                <c:pt idx="9">
                  <c:v>52</c:v>
                </c:pt>
                <c:pt idx="10">
                  <c:v>68</c:v>
                </c:pt>
                <c:pt idx="11">
                  <c:v>0</c:v>
                </c:pt>
                <c:pt idx="12">
                  <c:v>0</c:v>
                </c:pt>
                <c:pt idx="13">
                  <c:v>72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3624-448E-8EBB-A7B0C1455D9E}"/>
            </c:ext>
          </c:extLst>
        </c:ser>
        <c:ser>
          <c:idx val="10"/>
          <c:order val="6"/>
          <c:tx>
            <c:strRef>
              <c:f>'ABS Products'!$U$1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70000"/>
              </a:schemeClr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3624-448E-8EBB-A7B0C1455D9E}"/>
              </c:ext>
            </c:extLst>
          </c:dPt>
          <c:val>
            <c:numRef>
              <c:f>'ABS Products'!$U$2:$U$31</c:f>
              <c:numCache>
                <c:formatCode>General</c:formatCode>
                <c:ptCount val="30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3624-448E-8EBB-A7B0C1455D9E}"/>
            </c:ext>
          </c:extLst>
        </c:ser>
        <c:ser>
          <c:idx val="2"/>
          <c:order val="7"/>
          <c:tx>
            <c:strRef>
              <c:f>'ABS Products'!$V$1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accent6">
                  <a:lumMod val="75000"/>
                  <a:alpha val="7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 w="3175">
                <a:solidFill>
                  <a:schemeClr val="accent6">
                    <a:lumMod val="50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3624-448E-8EBB-A7B0C1455D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3624-448E-8EBB-A7B0C1455D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624-448E-8EBB-A7B0C1455D9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624-448E-8EBB-A7B0C1455D9E}"/>
              </c:ext>
            </c:extLst>
          </c:dPt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Products'!$V$2:$V$31</c:f>
              <c:numCache>
                <c:formatCode>General</c:formatCode>
                <c:ptCount val="30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3624-448E-8EBB-A7B0C1455D9E}"/>
            </c:ext>
          </c:extLst>
        </c:ser>
        <c:ser>
          <c:idx val="3"/>
          <c:order val="8"/>
          <c:tx>
            <c:strRef>
              <c:f>'ABS Products'!$W$1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6">
                <a:lumMod val="75000"/>
                <a:alpha val="70000"/>
              </a:schemeClr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3624-448E-8EBB-A7B0C1455D9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  <a:alpha val="70000"/>
                </a:schemeClr>
              </a:solidFill>
              <a:ln w="3175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3624-448E-8EBB-A7B0C1455D9E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>
                  <a:lumMod val="85000"/>
                  <a:lumOff val="15000"/>
                  <a:alpha val="70000"/>
                </a:schemeClr>
              </a:solidFill>
              <a:ln w="3175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3624-448E-8EBB-A7B0C1455D9E}"/>
              </c:ext>
            </c:extLst>
          </c:dPt>
          <c:dPt>
            <c:idx val="12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3624-448E-8EBB-A7B0C1455D9E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85000"/>
                  <a:lumOff val="15000"/>
                  <a:alpha val="70000"/>
                </a:schemeClr>
              </a:solidFill>
              <a:ln w="3175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3624-448E-8EBB-A7B0C1455D9E}"/>
              </c:ext>
            </c:extLst>
          </c:dPt>
          <c:dLbls>
            <c:dLbl>
              <c:idx val="7"/>
              <c:layout>
                <c:manualLayout>
                  <c:x val="2.2492507103793039E-2"/>
                  <c:y val="7.7907395257259537E-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5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9549732996322027E-2"/>
                      <c:h val="6.4481502027951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6-3624-448E-8EBB-A7B0C1455D9E}"/>
                </c:ext>
              </c:extLst>
            </c:dLbl>
            <c:dLbl>
              <c:idx val="9"/>
              <c:layout>
                <c:manualLayout>
                  <c:x val="-2.2532594660786529E-2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05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2105270513913549E-2"/>
                      <c:h val="3.3109037625808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3624-448E-8EBB-A7B0C1455D9E}"/>
                </c:ext>
              </c:extLst>
            </c:dLbl>
            <c:dLbl>
              <c:idx val="10"/>
              <c:layout>
                <c:manualLayout>
                  <c:x val="-1.7730828899398692E-2"/>
                  <c:y val="-7.670064714369517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050" b="0" i="0" u="none" strike="noStrike" kern="1200" baseline="0">
                      <a:solidFill>
                        <a:schemeClr val="tx1"/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8-3624-448E-8EBB-A7B0C1455D9E}"/>
                </c:ext>
              </c:extLst>
            </c:dLbl>
            <c:dLbl>
              <c:idx val="13"/>
              <c:layout>
                <c:manualLayout>
                  <c:x val="-1.773082889939869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05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C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05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Products'!$W$2:$W$31</c:f>
              <c:numCache>
                <c:formatCode>General</c:formatCode>
                <c:ptCount val="30"/>
                <c:pt idx="0" formatCode="0">
                  <c:v>0</c:v>
                </c:pt>
                <c:pt idx="1">
                  <c:v>1</c:v>
                </c:pt>
                <c:pt idx="2" formatCode="0">
                  <c:v>0</c:v>
                </c:pt>
                <c:pt idx="3">
                  <c:v>0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1</c:v>
                </c:pt>
                <c:pt idx="8" formatCode="0">
                  <c:v>0</c:v>
                </c:pt>
                <c:pt idx="9" formatCode="0">
                  <c:v>1</c:v>
                </c:pt>
                <c:pt idx="10" formatCode="0">
                  <c:v>1</c:v>
                </c:pt>
                <c:pt idx="11" formatCode="0">
                  <c:v>0</c:v>
                </c:pt>
                <c:pt idx="12" formatCode="0">
                  <c:v>1</c:v>
                </c:pt>
                <c:pt idx="13" formatCode="0">
                  <c:v>1</c:v>
                </c:pt>
                <c:pt idx="16" formatCode="0">
                  <c:v>0</c:v>
                </c:pt>
                <c:pt idx="17" formatCode="0">
                  <c:v>0</c:v>
                </c:pt>
                <c:pt idx="18" formatCode="0">
                  <c:v>0</c:v>
                </c:pt>
                <c:pt idx="19" formatCode="0">
                  <c:v>0</c:v>
                </c:pt>
                <c:pt idx="20" formatCode="0">
                  <c:v>0</c:v>
                </c:pt>
                <c:pt idx="21" formatCode="0">
                  <c:v>0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</c:v>
                </c:pt>
                <c:pt idx="25" formatCode="0">
                  <c:v>0</c:v>
                </c:pt>
                <c:pt idx="26" formatCode="0">
                  <c:v>0</c:v>
                </c:pt>
                <c:pt idx="28" formatCode="0">
                  <c:v>0</c:v>
                </c:pt>
                <c:pt idx="29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3624-448E-8EBB-A7B0C1455D9E}"/>
            </c:ext>
          </c:extLst>
        </c:ser>
        <c:ser>
          <c:idx val="13"/>
          <c:order val="9"/>
          <c:tx>
            <c:strRef>
              <c:f>'ABS Products'!$X$1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3624-448E-8EBB-A7B0C1455D9E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3624-448E-8EBB-A7B0C1455D9E}"/>
              </c:ext>
            </c:extLst>
          </c:dPt>
          <c:dLbls>
            <c:dLbl>
              <c:idx val="9"/>
              <c:layout>
                <c:manualLayout>
                  <c:x val="1.63846831165730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3624-448E-8EBB-A7B0C1455D9E}"/>
                </c:ext>
              </c:extLst>
            </c:dLbl>
            <c:dLbl>
              <c:idx val="12"/>
              <c:layout>
                <c:manualLayout>
                  <c:x val="0.29765507661774554"/>
                  <c:y val="-7.6700647143695171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'ABS Products'!$X$2:$X$31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35</c:v>
                </c:pt>
                <c:pt idx="10">
                  <c:v>0</c:v>
                </c:pt>
                <c:pt idx="11">
                  <c:v>0</c:v>
                </c:pt>
                <c:pt idx="12">
                  <c:v>88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3624-448E-8EBB-A7B0C1455D9E}"/>
            </c:ext>
          </c:extLst>
        </c:ser>
        <c:ser>
          <c:idx val="11"/>
          <c:order val="10"/>
          <c:tx>
            <c:strRef>
              <c:f>'ABS Products'!$Y$1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'ABS Products'!$Y$2:$Y$31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3624-448E-8EBB-A7B0C1455D9E}"/>
            </c:ext>
          </c:extLst>
        </c:ser>
        <c:ser>
          <c:idx val="4"/>
          <c:order val="11"/>
          <c:tx>
            <c:strRef>
              <c:f>'ABS Products'!$Z$1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Products'!$Z$2:$Z$31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3624-448E-8EBB-A7B0C1455D9E}"/>
            </c:ext>
          </c:extLst>
        </c:ser>
        <c:ser>
          <c:idx val="5"/>
          <c:order val="12"/>
          <c:tx>
            <c:strRef>
              <c:f>'ABS Products'!$AA$1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bg2">
                <a:lumMod val="25000"/>
                <a:alpha val="70000"/>
              </a:schemeClr>
            </a:solidFill>
            <a:ln w="3175">
              <a:solidFill>
                <a:schemeClr val="bg2">
                  <a:lumMod val="10000"/>
                  <a:alpha val="70000"/>
                </a:schemeClr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75000"/>
                  <a:alpha val="70000"/>
                </a:schemeClr>
              </a:solidFill>
              <a:ln w="3175">
                <a:solidFill>
                  <a:schemeClr val="accent6">
                    <a:lumMod val="50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3624-448E-8EBB-A7B0C1455D9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  <a:alpha val="70000"/>
                </a:schemeClr>
              </a:solidFill>
              <a:ln w="3175">
                <a:solidFill>
                  <a:schemeClr val="accent6">
                    <a:lumMod val="50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3624-448E-8EBB-A7B0C1455D9E}"/>
              </c:ext>
            </c:extLst>
          </c:dPt>
          <c:dLbls>
            <c:dLbl>
              <c:idx val="9"/>
              <c:layout>
                <c:manualLayout>
                  <c:x val="2.4614438518196682E-2"/>
                  <c:y val="8.23566926126503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5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3.626895822873405E-2"/>
                      <c:h val="6.4481502027951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7-3624-448E-8EBB-A7B0C1455D9E}"/>
                </c:ext>
              </c:extLst>
            </c:dLbl>
            <c:dLbl>
              <c:idx val="12"/>
              <c:layout>
                <c:manualLayout>
                  <c:x val="2.479790611490565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5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3.663567840006364E-2"/>
                      <c:h val="5.46367476880829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9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05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'ABS Products'!$A$2:$A$31</c:f>
              <c:strCache>
                <c:ptCount val="29"/>
                <c:pt idx="1">
                  <c:v>Business Impacts of COVID-19</c:v>
                </c:pt>
                <c:pt idx="3">
                  <c:v>Household Impacts of COVID-19</c:v>
                </c:pt>
                <c:pt idx="5">
                  <c:v>Weekly Payroll Jobs and Wages in Australia </c:v>
                </c:pt>
                <c:pt idx="7">
                  <c:v>Overseas Arrivals and Departures</c:v>
                </c:pt>
                <c:pt idx="9">
                  <c:v>Preliminary Retail Trade</c:v>
                </c:pt>
                <c:pt idx="10">
                  <c:v>Retail Trade</c:v>
                </c:pt>
                <c:pt idx="12">
                  <c:v>Preliminary Merchandise Trade</c:v>
                </c:pt>
                <c:pt idx="13">
                  <c:v>Merchandise Trade</c:v>
                </c:pt>
                <c:pt idx="25">
                  <c:v>New ABS Product</c:v>
                </c:pt>
                <c:pt idx="28">
                  <c:v>Existing ABS Product</c:v>
                </c:pt>
              </c:strCache>
            </c:strRef>
          </c:cat>
          <c:val>
            <c:numRef>
              <c:f>'ABS Products'!$AA$2:$AA$31</c:f>
              <c:numCache>
                <c:formatCode>General</c:formatCode>
                <c:ptCount val="30"/>
                <c:pt idx="0" formatCode="0">
                  <c:v>0</c:v>
                </c:pt>
                <c:pt idx="1">
                  <c:v>0</c:v>
                </c:pt>
                <c:pt idx="2" formatCode="0">
                  <c:v>0</c:v>
                </c:pt>
                <c:pt idx="3">
                  <c:v>0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1</c:v>
                </c:pt>
                <c:pt idx="10" formatCode="0">
                  <c:v>0</c:v>
                </c:pt>
                <c:pt idx="11" formatCode="0">
                  <c:v>0</c:v>
                </c:pt>
                <c:pt idx="12" formatCode="0">
                  <c:v>1</c:v>
                </c:pt>
                <c:pt idx="13" formatCode="0">
                  <c:v>0</c:v>
                </c:pt>
                <c:pt idx="16" formatCode="0">
                  <c:v>0</c:v>
                </c:pt>
                <c:pt idx="17" formatCode="0">
                  <c:v>0</c:v>
                </c:pt>
                <c:pt idx="18" formatCode="0">
                  <c:v>0</c:v>
                </c:pt>
                <c:pt idx="19" formatCode="0">
                  <c:v>0</c:v>
                </c:pt>
                <c:pt idx="20" formatCode="0">
                  <c:v>0</c:v>
                </c:pt>
                <c:pt idx="21" formatCode="0">
                  <c:v>0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</c:v>
                </c:pt>
                <c:pt idx="25" formatCode="0">
                  <c:v>0</c:v>
                </c:pt>
                <c:pt idx="26" formatCode="0">
                  <c:v>0</c:v>
                </c:pt>
                <c:pt idx="28" formatCode="0">
                  <c:v>0</c:v>
                </c:pt>
                <c:pt idx="29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3624-448E-8EBB-A7B0C1455D9E}"/>
            </c:ext>
          </c:extLst>
        </c:ser>
        <c:ser>
          <c:idx val="7"/>
          <c:order val="13"/>
          <c:tx>
            <c:strRef>
              <c:f>'ABS Products'!$L$1</c:f>
              <c:strCache>
                <c:ptCount val="1"/>
                <c:pt idx="0">
                  <c:v>Starting Gap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DE24-409B-BB95-4E3600422B21}"/>
              </c:ext>
            </c:extLst>
          </c:dPt>
          <c:dPt>
            <c:idx val="2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DE24-409B-BB95-4E3600422B21}"/>
              </c:ext>
            </c:extLst>
          </c:dPt>
          <c:dPt>
            <c:idx val="2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E342-4AA1-A849-64DE8E28FE02}"/>
              </c:ext>
            </c:extLst>
          </c:dPt>
          <c:dLbls>
            <c:dLbl>
              <c:idx val="25"/>
              <c:layout>
                <c:manualLayout>
                  <c:x val="0.25737080485540292"/>
                  <c:y val="-2.06511020590616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DE24-409B-BB95-4E3600422B21}"/>
                </c:ext>
              </c:extLst>
            </c:dLbl>
            <c:dLbl>
              <c:idx val="28"/>
              <c:layout>
                <c:manualLayout>
                  <c:x val="0.25737080485540292"/>
                  <c:y val="-5.162775514765405E-1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DE24-409B-BB95-4E3600422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'ABS Products'!$L$2:$L$31</c:f>
              <c:numCache>
                <c:formatCode>General</c:formatCode>
                <c:ptCount val="30"/>
                <c:pt idx="25">
                  <c:v>5</c:v>
                </c:pt>
                <c:pt idx="2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3624-448E-8EBB-A7B0C1455D9E}"/>
            </c:ext>
          </c:extLst>
        </c:ser>
        <c:ser>
          <c:idx val="22"/>
          <c:order val="14"/>
          <c:tx>
            <c:strRef>
              <c:f>'ABS Products'!$M$1</c:f>
              <c:strCache>
                <c:ptCount val="1"/>
                <c:pt idx="0">
                  <c:v>Enumeration Period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  <a:alpha val="70000"/>
                </a:schemeClr>
              </a:solidFill>
              <a:ln w="3175">
                <a:solidFill>
                  <a:schemeClr val="accent6">
                    <a:lumMod val="50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DE24-409B-BB95-4E3600422B21}"/>
              </c:ext>
            </c:extLst>
          </c:dPt>
          <c:dPt>
            <c:idx val="28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DE24-409B-BB95-4E3600422B21}"/>
              </c:ext>
            </c:extLst>
          </c:dPt>
          <c:dPt>
            <c:idx val="29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E342-4AA1-A849-64DE8E28FE02}"/>
              </c:ext>
            </c:extLst>
          </c:dPt>
          <c:dLbls>
            <c:dLbl>
              <c:idx val="25"/>
              <c:layout>
                <c:manualLayout>
                  <c:x val="0"/>
                  <c:y val="-4.73103439712128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Data</a:t>
                    </a:r>
                    <a:r>
                      <a:rPr lang="en-US" baseline="0" dirty="0"/>
                      <a:t> Collection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DE24-409B-BB95-4E3600422B2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DE24-409B-BB95-4E3600422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sq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'ABS Products'!$M$2:$M$31</c:f>
              <c:numCache>
                <c:formatCode>General</c:formatCode>
                <c:ptCount val="30"/>
                <c:pt idx="25">
                  <c:v>14</c:v>
                </c:pt>
                <c:pt idx="2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3624-448E-8EBB-A7B0C1455D9E}"/>
            </c:ext>
          </c:extLst>
        </c:ser>
        <c:ser>
          <c:idx val="23"/>
          <c:order val="15"/>
          <c:tx>
            <c:strRef>
              <c:f>'ABS Products'!$N$1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accent6">
                  <a:lumMod val="50000"/>
                  <a:alpha val="70000"/>
                </a:schemeClr>
              </a:solidFill>
            </a:ln>
            <a:effectLst/>
          </c:spPr>
          <c:invertIfNegative val="0"/>
          <c:dPt>
            <c:idx val="28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DE24-409B-BB95-4E3600422B21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1">
                  <a:lumMod val="85000"/>
                  <a:lumOff val="15000"/>
                  <a:alpha val="70000"/>
                </a:schemeClr>
              </a:solidFill>
              <a:ln w="3175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E342-4AA1-A849-64DE8E28FE02}"/>
              </c:ext>
            </c:extLst>
          </c:dPt>
          <c:dLbls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1ADE-4849-9C3B-B3160B325A7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DE24-409B-BB95-4E3600422B21}"/>
                </c:ext>
              </c:extLst>
            </c:dLbl>
            <c:dLbl>
              <c:idx val="29"/>
              <c:layout>
                <c:manualLayout>
                  <c:x val="4.7795796474409986E-8"/>
                  <c:y val="-3.1540229314141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>
                        <a:solidFill>
                          <a:schemeClr val="accent6">
                            <a:lumMod val="50000"/>
                            <a:alpha val="80000"/>
                          </a:schemeClr>
                        </a:solidFill>
                      </a:defRPr>
                    </a:pPr>
                    <a:r>
                      <a:rPr lang="en-US" dirty="0"/>
                      <a:t>Release</a:t>
                    </a:r>
                    <a:r>
                      <a:rPr lang="en-US" baseline="0" dirty="0"/>
                      <a:t> date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29972438075997E-2"/>
                      <c:h val="3.54941110418298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F-E342-4AA1-A849-64DE8E28F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6">
                        <a:lumMod val="50000"/>
                        <a:alpha val="8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'ABS Products'!$N$2:$N$31</c:f>
              <c:numCache>
                <c:formatCode>General</c:formatCode>
                <c:ptCount val="30"/>
                <c:pt idx="25">
                  <c:v>5</c:v>
                </c:pt>
                <c:pt idx="2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3624-448E-8EBB-A7B0C1455D9E}"/>
            </c:ext>
          </c:extLst>
        </c:ser>
        <c:ser>
          <c:idx val="24"/>
          <c:order val="16"/>
          <c:tx>
            <c:strRef>
              <c:f>'ABS Products'!$O$1</c:f>
              <c:strCache>
                <c:ptCount val="1"/>
                <c:pt idx="0">
                  <c:v>Release Date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70000"/>
              </a:schemeClr>
            </a:solidFill>
            <a:ln w="3175">
              <a:solidFill>
                <a:schemeClr val="tx1">
                  <a:lumMod val="95000"/>
                  <a:lumOff val="5000"/>
                  <a:alpha val="70000"/>
                </a:schemeClr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6">
                  <a:lumMod val="75000"/>
                  <a:alpha val="70000"/>
                </a:schemeClr>
              </a:solidFill>
              <a:ln w="3175">
                <a:solidFill>
                  <a:schemeClr val="accent6">
                    <a:lumMod val="50000"/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DE24-409B-BB95-4E3600422B21}"/>
              </c:ext>
            </c:extLst>
          </c:dPt>
          <c:dLbls>
            <c:dLbl>
              <c:idx val="25"/>
              <c:layout>
                <c:manualLayout>
                  <c:x val="-4.4513304228344919E-17"/>
                  <c:y val="-4.731034397121287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DE24-409B-BB95-4E3600422B21}"/>
                </c:ext>
              </c:extLst>
            </c:dLbl>
            <c:dLbl>
              <c:idx val="28"/>
              <c:layout>
                <c:manualLayout>
                  <c:x val="-4.4513304228344919E-17"/>
                  <c:y val="4.9563217493651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noFill/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1ADE-4849-9C3B-B3160B325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</c:spPr>
                </c15:leaderLines>
              </c:ext>
            </c:extLst>
          </c:dLbls>
          <c:val>
            <c:numRef>
              <c:f>'ABS Products'!$O$2:$O$31</c:f>
              <c:numCache>
                <c:formatCode>General</c:formatCode>
                <c:ptCount val="30"/>
                <c:pt idx="25">
                  <c:v>1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3624-448E-8EBB-A7B0C145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711183336"/>
        <c:axId val="711181696"/>
      </c:barChart>
      <c:lineChart>
        <c:grouping val="standard"/>
        <c:varyColors val="0"/>
        <c:ser>
          <c:idx val="20"/>
          <c:order val="26"/>
          <c:tx>
            <c:strRef>
              <c:f>Cases!$B$1</c:f>
              <c:strCache>
                <c:ptCount val="1"/>
                <c:pt idx="0">
                  <c:v>Total confirmed cases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80"/>
              <c:layout>
                <c:manualLayout>
                  <c:x val="6.3308017811772518E-2"/>
                  <c:y val="-4.660964708824977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Cases!$A$2:$A$105</c:f>
              <c:numCache>
                <c:formatCode>m/d/yyyy</c:formatCode>
                <c:ptCount val="104"/>
                <c:pt idx="0">
                  <c:v>43855</c:v>
                </c:pt>
                <c:pt idx="1">
                  <c:v>43856</c:v>
                </c:pt>
                <c:pt idx="2">
                  <c:v>43857</c:v>
                </c:pt>
                <c:pt idx="3">
                  <c:v>43858</c:v>
                </c:pt>
                <c:pt idx="4">
                  <c:v>43859</c:v>
                </c:pt>
                <c:pt idx="5">
                  <c:v>43860</c:v>
                </c:pt>
                <c:pt idx="6">
                  <c:v>43861</c:v>
                </c:pt>
                <c:pt idx="7">
                  <c:v>43862</c:v>
                </c:pt>
                <c:pt idx="8">
                  <c:v>43863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43869</c:v>
                </c:pt>
                <c:pt idx="15">
                  <c:v>43870</c:v>
                </c:pt>
                <c:pt idx="16">
                  <c:v>43871</c:v>
                </c:pt>
                <c:pt idx="17">
                  <c:v>43872</c:v>
                </c:pt>
                <c:pt idx="18">
                  <c:v>43873</c:v>
                </c:pt>
                <c:pt idx="19">
                  <c:v>43874</c:v>
                </c:pt>
                <c:pt idx="20">
                  <c:v>43875</c:v>
                </c:pt>
                <c:pt idx="21">
                  <c:v>43876</c:v>
                </c:pt>
                <c:pt idx="22">
                  <c:v>43877</c:v>
                </c:pt>
                <c:pt idx="23">
                  <c:v>43878</c:v>
                </c:pt>
                <c:pt idx="24">
                  <c:v>43879</c:v>
                </c:pt>
                <c:pt idx="25">
                  <c:v>43880</c:v>
                </c:pt>
                <c:pt idx="26">
                  <c:v>43881</c:v>
                </c:pt>
                <c:pt idx="27">
                  <c:v>43882</c:v>
                </c:pt>
                <c:pt idx="28">
                  <c:v>43883</c:v>
                </c:pt>
                <c:pt idx="29">
                  <c:v>43884</c:v>
                </c:pt>
                <c:pt idx="30">
                  <c:v>43885</c:v>
                </c:pt>
                <c:pt idx="31">
                  <c:v>43886</c:v>
                </c:pt>
                <c:pt idx="32">
                  <c:v>43887</c:v>
                </c:pt>
                <c:pt idx="33">
                  <c:v>43888</c:v>
                </c:pt>
                <c:pt idx="34">
                  <c:v>43889</c:v>
                </c:pt>
                <c:pt idx="35">
                  <c:v>43890</c:v>
                </c:pt>
                <c:pt idx="36">
                  <c:v>43891</c:v>
                </c:pt>
                <c:pt idx="37">
                  <c:v>43892</c:v>
                </c:pt>
                <c:pt idx="38">
                  <c:v>43893</c:v>
                </c:pt>
                <c:pt idx="39">
                  <c:v>43894</c:v>
                </c:pt>
                <c:pt idx="40">
                  <c:v>43895</c:v>
                </c:pt>
                <c:pt idx="41">
                  <c:v>43896</c:v>
                </c:pt>
                <c:pt idx="42">
                  <c:v>43897</c:v>
                </c:pt>
                <c:pt idx="43">
                  <c:v>43898</c:v>
                </c:pt>
                <c:pt idx="44">
                  <c:v>43899</c:v>
                </c:pt>
                <c:pt idx="45">
                  <c:v>43900</c:v>
                </c:pt>
                <c:pt idx="46">
                  <c:v>43901</c:v>
                </c:pt>
                <c:pt idx="47">
                  <c:v>43902</c:v>
                </c:pt>
                <c:pt idx="48">
                  <c:v>43903</c:v>
                </c:pt>
                <c:pt idx="49">
                  <c:v>43904</c:v>
                </c:pt>
                <c:pt idx="50">
                  <c:v>43905</c:v>
                </c:pt>
                <c:pt idx="51">
                  <c:v>43906</c:v>
                </c:pt>
                <c:pt idx="52">
                  <c:v>43907</c:v>
                </c:pt>
                <c:pt idx="53">
                  <c:v>43908</c:v>
                </c:pt>
                <c:pt idx="54">
                  <c:v>43909</c:v>
                </c:pt>
                <c:pt idx="55">
                  <c:v>43910</c:v>
                </c:pt>
                <c:pt idx="56">
                  <c:v>43911</c:v>
                </c:pt>
                <c:pt idx="57">
                  <c:v>43912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43918</c:v>
                </c:pt>
                <c:pt idx="64">
                  <c:v>43919</c:v>
                </c:pt>
                <c:pt idx="65">
                  <c:v>43920</c:v>
                </c:pt>
                <c:pt idx="66">
                  <c:v>43921</c:v>
                </c:pt>
                <c:pt idx="67">
                  <c:v>43922</c:v>
                </c:pt>
                <c:pt idx="68">
                  <c:v>43923</c:v>
                </c:pt>
                <c:pt idx="69">
                  <c:v>43924</c:v>
                </c:pt>
                <c:pt idx="70">
                  <c:v>43925</c:v>
                </c:pt>
                <c:pt idx="71">
                  <c:v>43926</c:v>
                </c:pt>
                <c:pt idx="72">
                  <c:v>43927</c:v>
                </c:pt>
                <c:pt idx="73">
                  <c:v>43928</c:v>
                </c:pt>
                <c:pt idx="74">
                  <c:v>43929</c:v>
                </c:pt>
                <c:pt idx="75">
                  <c:v>43930</c:v>
                </c:pt>
                <c:pt idx="76">
                  <c:v>43931</c:v>
                </c:pt>
                <c:pt idx="77">
                  <c:v>43932</c:v>
                </c:pt>
                <c:pt idx="78">
                  <c:v>43933</c:v>
                </c:pt>
                <c:pt idx="79">
                  <c:v>43934</c:v>
                </c:pt>
                <c:pt idx="80">
                  <c:v>43935</c:v>
                </c:pt>
                <c:pt idx="81">
                  <c:v>43936</c:v>
                </c:pt>
                <c:pt idx="82">
                  <c:v>43937</c:v>
                </c:pt>
                <c:pt idx="83">
                  <c:v>43938</c:v>
                </c:pt>
                <c:pt idx="84">
                  <c:v>43939</c:v>
                </c:pt>
                <c:pt idx="85">
                  <c:v>43940</c:v>
                </c:pt>
                <c:pt idx="86">
                  <c:v>43941</c:v>
                </c:pt>
                <c:pt idx="87">
                  <c:v>43942</c:v>
                </c:pt>
                <c:pt idx="88">
                  <c:v>43943</c:v>
                </c:pt>
                <c:pt idx="89">
                  <c:v>43944</c:v>
                </c:pt>
                <c:pt idx="90">
                  <c:v>43945</c:v>
                </c:pt>
                <c:pt idx="91">
                  <c:v>43946</c:v>
                </c:pt>
                <c:pt idx="92">
                  <c:v>43947</c:v>
                </c:pt>
                <c:pt idx="93">
                  <c:v>43948</c:v>
                </c:pt>
                <c:pt idx="94">
                  <c:v>43949</c:v>
                </c:pt>
                <c:pt idx="95">
                  <c:v>43950</c:v>
                </c:pt>
                <c:pt idx="96">
                  <c:v>43951</c:v>
                </c:pt>
                <c:pt idx="97">
                  <c:v>43952</c:v>
                </c:pt>
                <c:pt idx="98">
                  <c:v>43953</c:v>
                </c:pt>
                <c:pt idx="99">
                  <c:v>43954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</c:numCache>
            </c:numRef>
          </c:cat>
          <c:val>
            <c:numRef>
              <c:f>Cases!$B$2:$B$105</c:f>
              <c:numCache>
                <c:formatCode>General</c:formatCode>
                <c:ptCount val="104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19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23</c:v>
                </c:pt>
                <c:pt idx="34">
                  <c:v>25</c:v>
                </c:pt>
                <c:pt idx="35">
                  <c:v>25</c:v>
                </c:pt>
                <c:pt idx="36">
                  <c:v>28</c:v>
                </c:pt>
                <c:pt idx="37">
                  <c:v>32</c:v>
                </c:pt>
                <c:pt idx="38">
                  <c:v>40</c:v>
                </c:pt>
                <c:pt idx="39">
                  <c:v>51</c:v>
                </c:pt>
                <c:pt idx="40">
                  <c:v>59</c:v>
                </c:pt>
                <c:pt idx="41">
                  <c:v>63</c:v>
                </c:pt>
                <c:pt idx="42">
                  <c:v>73</c:v>
                </c:pt>
                <c:pt idx="43">
                  <c:v>80</c:v>
                </c:pt>
                <c:pt idx="44">
                  <c:v>92</c:v>
                </c:pt>
                <c:pt idx="45">
                  <c:v>112</c:v>
                </c:pt>
                <c:pt idx="46">
                  <c:v>127</c:v>
                </c:pt>
                <c:pt idx="47">
                  <c:v>157</c:v>
                </c:pt>
                <c:pt idx="48">
                  <c:v>198</c:v>
                </c:pt>
                <c:pt idx="49">
                  <c:v>249</c:v>
                </c:pt>
                <c:pt idx="50">
                  <c:v>297</c:v>
                </c:pt>
                <c:pt idx="51">
                  <c:v>376</c:v>
                </c:pt>
                <c:pt idx="52">
                  <c:v>454</c:v>
                </c:pt>
                <c:pt idx="53">
                  <c:v>567</c:v>
                </c:pt>
                <c:pt idx="54">
                  <c:v>709</c:v>
                </c:pt>
                <c:pt idx="55">
                  <c:v>847</c:v>
                </c:pt>
                <c:pt idx="56">
                  <c:v>1072</c:v>
                </c:pt>
                <c:pt idx="57">
                  <c:v>1352</c:v>
                </c:pt>
                <c:pt idx="58">
                  <c:v>1680</c:v>
                </c:pt>
                <c:pt idx="59">
                  <c:v>2050</c:v>
                </c:pt>
                <c:pt idx="60">
                  <c:v>2430</c:v>
                </c:pt>
                <c:pt idx="61">
                  <c:v>2809</c:v>
                </c:pt>
                <c:pt idx="62">
                  <c:v>3180</c:v>
                </c:pt>
                <c:pt idx="63">
                  <c:v>3640</c:v>
                </c:pt>
                <c:pt idx="64">
                  <c:v>3984</c:v>
                </c:pt>
                <c:pt idx="65">
                  <c:v>4250</c:v>
                </c:pt>
                <c:pt idx="66">
                  <c:v>4561</c:v>
                </c:pt>
                <c:pt idx="67">
                  <c:v>4864</c:v>
                </c:pt>
                <c:pt idx="68">
                  <c:v>5137</c:v>
                </c:pt>
                <c:pt idx="69">
                  <c:v>5362</c:v>
                </c:pt>
                <c:pt idx="70">
                  <c:v>5552</c:v>
                </c:pt>
                <c:pt idx="71">
                  <c:v>5693</c:v>
                </c:pt>
                <c:pt idx="72">
                  <c:v>5800</c:v>
                </c:pt>
                <c:pt idx="73">
                  <c:v>5919</c:v>
                </c:pt>
                <c:pt idx="74">
                  <c:v>6024</c:v>
                </c:pt>
                <c:pt idx="75">
                  <c:v>6109</c:v>
                </c:pt>
                <c:pt idx="76">
                  <c:v>6206</c:v>
                </c:pt>
                <c:pt idx="77">
                  <c:v>6303</c:v>
                </c:pt>
                <c:pt idx="78">
                  <c:v>6325</c:v>
                </c:pt>
                <c:pt idx="79">
                  <c:v>6366</c:v>
                </c:pt>
                <c:pt idx="80">
                  <c:v>6415</c:v>
                </c:pt>
                <c:pt idx="81">
                  <c:v>6449</c:v>
                </c:pt>
                <c:pt idx="82">
                  <c:v>6479</c:v>
                </c:pt>
                <c:pt idx="83">
                  <c:v>6526</c:v>
                </c:pt>
                <c:pt idx="84">
                  <c:v>6567</c:v>
                </c:pt>
                <c:pt idx="85">
                  <c:v>6612</c:v>
                </c:pt>
                <c:pt idx="86">
                  <c:v>6623</c:v>
                </c:pt>
                <c:pt idx="87">
                  <c:v>6645</c:v>
                </c:pt>
                <c:pt idx="88">
                  <c:v>6652</c:v>
                </c:pt>
                <c:pt idx="89">
                  <c:v>6660</c:v>
                </c:pt>
                <c:pt idx="90">
                  <c:v>6677</c:v>
                </c:pt>
                <c:pt idx="91">
                  <c:v>6695</c:v>
                </c:pt>
                <c:pt idx="92">
                  <c:v>6714</c:v>
                </c:pt>
                <c:pt idx="93">
                  <c:v>6721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7-3624-448E-8EBB-A7B0C145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158200"/>
        <c:axId val="678157216"/>
      </c:lineChart>
      <c:scatterChart>
        <c:scatterStyle val="lineMarker"/>
        <c:varyColors val="0"/>
        <c:ser>
          <c:idx val="14"/>
          <c:order val="17"/>
          <c:tx>
            <c:strRef>
              <c:f>Announcements!$A$2</c:f>
              <c:strCache>
                <c:ptCount val="1"/>
                <c:pt idx="0">
                  <c:v>China arrivals blocked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  <a:alpha val="8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2700" cap="rnd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alpha val="7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(Announcements!$B$2,Announcements!$B$2)</c:f>
              <c:numCache>
                <c:formatCode>m/d/yyyy</c:formatCode>
                <c:ptCount val="2"/>
                <c:pt idx="0">
                  <c:v>43862</c:v>
                </c:pt>
                <c:pt idx="1">
                  <c:v>43862</c:v>
                </c:pt>
              </c:numCache>
            </c:numRef>
          </c:xVal>
          <c:yVal>
            <c:numRef>
              <c:f>Announcements!$C$2:$D$2</c:f>
              <c:numCache>
                <c:formatCode>General</c:formatCode>
                <c:ptCount val="2"/>
                <c:pt idx="0">
                  <c:v>50</c:v>
                </c:pt>
                <c:pt idx="1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B-3624-448E-8EBB-A7B0C1455D9E}"/>
            </c:ext>
          </c:extLst>
        </c:ser>
        <c:ser>
          <c:idx val="15"/>
          <c:order val="18"/>
          <c:tx>
            <c:strRef>
              <c:f>Announcements!$A$3</c:f>
              <c:strCache>
                <c:ptCount val="1"/>
                <c:pt idx="0">
                  <c:v>Social distancing restrictions Stage 1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  <a:alpha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3624-448E-8EBB-A7B0C1455D9E}"/>
                </c:ext>
              </c:extLst>
            </c:dLbl>
            <c:dLbl>
              <c:idx val="1"/>
              <c:layout>
                <c:manualLayout>
                  <c:x val="-0.11782445811457082"/>
                  <c:y val="-4.4545598949491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tx1">
                          <a:alpha val="7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3135622464406"/>
                      <c:h val="6.1908758242211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D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alpha val="7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(Announcements!$B$3,Announcements!$B$3)</c:f>
              <c:numCache>
                <c:formatCode>m/d/yyyy</c:formatCode>
                <c:ptCount val="2"/>
                <c:pt idx="0">
                  <c:v>43913</c:v>
                </c:pt>
                <c:pt idx="1">
                  <c:v>43913</c:v>
                </c:pt>
              </c:numCache>
            </c:numRef>
          </c:xVal>
          <c:yVal>
            <c:numRef>
              <c:f>Announcements!$C$3:$D$3</c:f>
              <c:numCache>
                <c:formatCode>General</c:formatCode>
                <c:ptCount val="2"/>
                <c:pt idx="0">
                  <c:v>1750</c:v>
                </c:pt>
                <c:pt idx="1">
                  <c:v>4600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E-3624-448E-8EBB-A7B0C1455D9E}"/>
            </c:ext>
          </c:extLst>
        </c:ser>
        <c:ser>
          <c:idx val="16"/>
          <c:order val="19"/>
          <c:tx>
            <c:strRef>
              <c:f>Announcements!$A$4</c:f>
              <c:strCache>
                <c:ptCount val="1"/>
                <c:pt idx="0">
                  <c:v>Social distancing restrictions Stage 2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  <a:alpha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F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3624-448E-8EBB-A7B0C1455D9E}"/>
                </c:ext>
              </c:extLst>
            </c:dLbl>
            <c:dLbl>
              <c:idx val="1"/>
              <c:layout>
                <c:manualLayout>
                  <c:x val="-0.11397944838106557"/>
                  <c:y val="-3.8775057674449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0" i="1" u="none" strike="noStrike" kern="1200" baseline="0">
                      <a:solidFill>
                        <a:schemeClr val="tx1">
                          <a:alpha val="7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27566168261657"/>
                      <c:h val="8.0705202630008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F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sz="1200" b="0" i="1" u="none" strike="noStrike" kern="1200" baseline="0">
                    <a:solidFill>
                      <a:schemeClr val="tx1">
                        <a:alpha val="7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(Announcements!$B$4,Announcements!$B$4)</c:f>
              <c:numCache>
                <c:formatCode>m/d/yyyy</c:formatCode>
                <c:ptCount val="2"/>
                <c:pt idx="0">
                  <c:v>43916</c:v>
                </c:pt>
                <c:pt idx="1">
                  <c:v>43916</c:v>
                </c:pt>
              </c:numCache>
            </c:numRef>
          </c:xVal>
          <c:yVal>
            <c:numRef>
              <c:f>Announcements!$C$4:$D$4</c:f>
              <c:numCache>
                <c:formatCode>General</c:formatCode>
                <c:ptCount val="2"/>
                <c:pt idx="0">
                  <c:v>2850</c:v>
                </c:pt>
                <c:pt idx="1">
                  <c:v>5500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1-3624-448E-8EBB-A7B0C1455D9E}"/>
            </c:ext>
          </c:extLst>
        </c:ser>
        <c:ser>
          <c:idx val="17"/>
          <c:order val="20"/>
          <c:tx>
            <c:strRef>
              <c:f>Announcements!$A$7</c:f>
              <c:strCache>
                <c:ptCount val="1"/>
                <c:pt idx="0">
                  <c:v>JobKeeper package $130bn</c:v>
                </c:pt>
              </c:strCache>
            </c:strRef>
          </c:tx>
          <c:spPr>
            <a:ln w="127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2700" cap="rnd">
                <a:solidFill>
                  <a:srgbClr val="002060">
                    <a:alpha val="7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3624-448E-8EBB-A7B0C1455D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rgbClr val="002060">
                          <a:alpha val="70000"/>
                        </a:srgb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3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rgbClr val="002060">
                        <a:alpha val="70000"/>
                      </a:srgb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(Announcements!$B$7,Announcements!$B$7)</c:f>
              <c:numCache>
                <c:formatCode>m/d/yyyy</c:formatCode>
                <c:ptCount val="2"/>
                <c:pt idx="0">
                  <c:v>43920</c:v>
                </c:pt>
                <c:pt idx="1">
                  <c:v>43920</c:v>
                </c:pt>
              </c:numCache>
            </c:numRef>
          </c:xVal>
          <c:yVal>
            <c:numRef>
              <c:f>Announcements!$C$7:$D$7</c:f>
              <c:numCache>
                <c:formatCode>General</c:formatCode>
                <c:ptCount val="2"/>
                <c:pt idx="0">
                  <c:v>4300</c:v>
                </c:pt>
                <c:pt idx="1">
                  <c:v>6200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5-3624-448E-8EBB-A7B0C1455D9E}"/>
            </c:ext>
          </c:extLst>
        </c:ser>
        <c:ser>
          <c:idx val="18"/>
          <c:order val="21"/>
          <c:tx>
            <c:strRef>
              <c:f>Announcements!$A$5</c:f>
              <c:strCache>
                <c:ptCount val="1"/>
                <c:pt idx="0">
                  <c:v>1st stimulus package $17.6bn</c:v>
                </c:pt>
              </c:strCache>
            </c:strRef>
          </c:tx>
          <c:spPr>
            <a:ln w="12700" cap="rnd">
              <a:solidFill>
                <a:schemeClr val="accent5">
                  <a:alpha val="7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2700" cap="rnd">
                <a:solidFill>
                  <a:srgbClr val="002060">
                    <a:alpha val="7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3624-448E-8EBB-A7B0C1455D9E}"/>
                </c:ext>
              </c:extLst>
            </c:dLbl>
            <c:dLbl>
              <c:idx val="1"/>
              <c:layout>
                <c:manualLayout>
                  <c:x val="-0.11286624898059243"/>
                  <c:y val="-2.669769307607433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rgbClr val="002060">
                          <a:alpha val="70000"/>
                        </a:srgb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3624-448E-8EBB-A7B0C1455D9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rgbClr val="002060">
                        <a:alpha val="70000"/>
                      </a:srgb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(Announcements!$B$5,Announcements!$B$5)</c:f>
              <c:numCache>
                <c:formatCode>m/d/yyyy</c:formatCode>
                <c:ptCount val="2"/>
                <c:pt idx="0">
                  <c:v>43902</c:v>
                </c:pt>
                <c:pt idx="1">
                  <c:v>43902</c:v>
                </c:pt>
              </c:numCache>
            </c:numRef>
          </c:xVal>
          <c:yVal>
            <c:numRef>
              <c:f>Announcements!$C$5:$D$5</c:f>
              <c:numCache>
                <c:formatCode>General</c:formatCode>
                <c:ptCount val="2"/>
                <c:pt idx="0">
                  <c:v>185</c:v>
                </c:pt>
                <c:pt idx="1">
                  <c:v>3400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9-3624-448E-8EBB-A7B0C1455D9E}"/>
            </c:ext>
          </c:extLst>
        </c:ser>
        <c:ser>
          <c:idx val="19"/>
          <c:order val="22"/>
          <c:tx>
            <c:strRef>
              <c:f>Announcements!$A$6</c:f>
              <c:strCache>
                <c:ptCount val="1"/>
                <c:pt idx="0">
                  <c:v>2nd stimulus package $66bn</c:v>
                </c:pt>
              </c:strCache>
            </c:strRef>
          </c:tx>
          <c:spPr>
            <a:ln w="12700" cap="rnd">
              <a:solidFill>
                <a:schemeClr val="accent5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2700" cap="rnd">
                <a:solidFill>
                  <a:srgbClr val="002060">
                    <a:alpha val="7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B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3624-448E-8EBB-A7B0C1455D9E}"/>
                </c:ext>
              </c:extLst>
            </c:dLbl>
            <c:dLbl>
              <c:idx val="1"/>
              <c:layout>
                <c:manualLayout>
                  <c:x val="-0.17465304826220562"/>
                  <c:y val="-2.137649772185735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rgbClr val="002060">
                          <a:alpha val="70000"/>
                        </a:srgb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3624-448E-8EBB-A7B0C1455D9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rgbClr val="002060">
                        <a:alpha val="70000"/>
                      </a:srgb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(Announcements!$B$6,Announcements!$B$6)</c:f>
              <c:numCache>
                <c:formatCode>m/d/yyyy</c:formatCode>
                <c:ptCount val="2"/>
                <c:pt idx="0">
                  <c:v>43912</c:v>
                </c:pt>
                <c:pt idx="1">
                  <c:v>43912</c:v>
                </c:pt>
              </c:numCache>
            </c:numRef>
          </c:xVal>
          <c:yVal>
            <c:numRef>
              <c:f>Announcements!$C$6:$D$6</c:f>
              <c:numCache>
                <c:formatCode>General</c:formatCode>
                <c:ptCount val="2"/>
                <c:pt idx="0">
                  <c:v>1400</c:v>
                </c:pt>
                <c:pt idx="1">
                  <c:v>4000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D-3624-448E-8EBB-A7B0C1455D9E}"/>
            </c:ext>
          </c:extLst>
        </c:ser>
        <c:ser>
          <c:idx val="21"/>
          <c:order val="23"/>
          <c:tx>
            <c:strRef>
              <c:f>Announcements!$A$8</c:f>
              <c:strCache>
                <c:ptCount val="1"/>
                <c:pt idx="0">
                  <c:v>WHO declares COVID-19 a pandemic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  <a:alpha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6E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3624-448E-8EBB-A7B0C1455D9E}"/>
                </c:ext>
              </c:extLst>
            </c:dLbl>
            <c:dLbl>
              <c:idx val="1"/>
              <c:layout>
                <c:manualLayout>
                  <c:x val="-0.17102288858224687"/>
                  <c:y val="-2.74239094885652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r">
                    <a:defRPr sz="1200" b="0" i="1" u="none" strike="noStrike" kern="1200" baseline="0">
                      <a:solidFill>
                        <a:schemeClr val="tx1">
                          <a:alpha val="70000"/>
                        </a:schemeClr>
                      </a:solidFill>
                      <a:latin typeface="Gill Sans" panose="020B0502020104020203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alpha val="70000"/>
                      </a:schemeClr>
                    </a:solidFill>
                    <a:latin typeface="Gill Sans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(Announcements!$B$8,Announcements!$B$8)</c:f>
              <c:numCache>
                <c:formatCode>m/d/yyyy</c:formatCode>
                <c:ptCount val="2"/>
                <c:pt idx="0">
                  <c:v>43901</c:v>
                </c:pt>
                <c:pt idx="1">
                  <c:v>43901</c:v>
                </c:pt>
              </c:numCache>
            </c:numRef>
          </c:xVal>
          <c:yVal>
            <c:numRef>
              <c:f>Announcements!$C$8:$D$8</c:f>
              <c:numCache>
                <c:formatCode>General</c:formatCode>
                <c:ptCount val="2"/>
                <c:pt idx="0">
                  <c:v>175</c:v>
                </c:pt>
                <c:pt idx="1">
                  <c:v>2600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0-3624-448E-8EBB-A7B0C1455D9E}"/>
            </c:ext>
          </c:extLst>
        </c:ser>
        <c:ser>
          <c:idx val="25"/>
          <c:order val="24"/>
          <c:tx>
            <c:strRef>
              <c:f>Announcements!$A$9</c:f>
              <c:strCache>
                <c:ptCount val="1"/>
                <c:pt idx="0">
                  <c:v>PM Morrison declares world will soon enter a pandemic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1270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72-3624-448E-8EBB-A7B0C1455D9E}"/>
              </c:ext>
            </c:extLst>
          </c:dPt>
          <c:dLbls>
            <c:dLbl>
              <c:idx val="1"/>
              <c:layout>
                <c:manualLayout>
                  <c:x val="-0.18075965846990416"/>
                  <c:y val="-3.889799739376846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i="1">
                      <a:solidFill>
                        <a:schemeClr val="tx1">
                          <a:alpha val="70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3624-448E-8EBB-A7B0C1455D9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i="1">
                    <a:solidFill>
                      <a:schemeClr val="tx1">
                        <a:alpha val="7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(Announcements!$B$9,Announcements!$B$9)</c:f>
              <c:numCache>
                <c:formatCode>m/d/yyyy</c:formatCode>
                <c:ptCount val="2"/>
                <c:pt idx="0">
                  <c:v>43888</c:v>
                </c:pt>
                <c:pt idx="1">
                  <c:v>43888</c:v>
                </c:pt>
              </c:numCache>
            </c:numRef>
          </c:xVal>
          <c:yVal>
            <c:numRef>
              <c:f>Announcements!$C$9:$D$9</c:f>
              <c:numCache>
                <c:formatCode>General</c:formatCode>
                <c:ptCount val="2"/>
                <c:pt idx="0">
                  <c:v>50</c:v>
                </c:pt>
                <c:pt idx="1">
                  <c:v>800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3-3624-448E-8EBB-A7B0C1455D9E}"/>
            </c:ext>
          </c:extLst>
        </c:ser>
        <c:ser>
          <c:idx val="26"/>
          <c:order val="25"/>
          <c:tx>
            <c:strRef>
              <c:f>Announcements!$A$10</c:f>
              <c:strCache>
                <c:ptCount val="1"/>
                <c:pt idx="0">
                  <c:v>Brainstorming session at ABS on what new information we could provide</c:v>
                </c:pt>
              </c:strCache>
            </c:strRef>
          </c:tx>
          <c:spPr>
            <a:ln w="12700">
              <a:solidFill>
                <a:schemeClr val="accent6">
                  <a:lumMod val="50000"/>
                  <a:alpha val="7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74-3624-448E-8EBB-A7B0C1455D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3624-448E-8EBB-A7B0C1455D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200" i="1">
                      <a:solidFill>
                        <a:srgbClr val="283F19">
                          <a:alpha val="69804"/>
                        </a:srgb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3624-448E-8EBB-A7B0C1455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i="1">
                    <a:solidFill>
                      <a:srgbClr val="283F19">
                        <a:alpha val="69804"/>
                      </a:srgb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(Announcements!$B$10,Announcements!$B$10)</c:f>
              <c:numCache>
                <c:formatCode>m/d/yyyy</c:formatCode>
                <c:ptCount val="2"/>
                <c:pt idx="0">
                  <c:v>43889</c:v>
                </c:pt>
                <c:pt idx="1">
                  <c:v>43889</c:v>
                </c:pt>
              </c:numCache>
            </c:numRef>
          </c:xVal>
          <c:yVal>
            <c:numRef>
              <c:f>Announcements!$C$10:$D$10</c:f>
              <c:numCache>
                <c:formatCode>General</c:formatCode>
                <c:ptCount val="2"/>
                <c:pt idx="0">
                  <c:v>50</c:v>
                </c:pt>
                <c:pt idx="1">
                  <c:v>1600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6-3624-448E-8EBB-A7B0C145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158200"/>
        <c:axId val="678157216"/>
      </c:scatterChart>
      <c:dateAx>
        <c:axId val="678158200"/>
        <c:scaling>
          <c:orientation val="minMax"/>
        </c:scaling>
        <c:delete val="0"/>
        <c:axPos val="b"/>
        <c:numFmt formatCode="mmm\ d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8157216"/>
        <c:crosses val="autoZero"/>
        <c:auto val="1"/>
        <c:lblOffset val="100"/>
        <c:baseTimeUnit val="days"/>
        <c:majorUnit val="7"/>
        <c:majorTimeUnit val="days"/>
      </c:dateAx>
      <c:valAx>
        <c:axId val="678157216"/>
        <c:scaling>
          <c:orientation val="minMax"/>
          <c:max val="700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502020104020203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8158200"/>
        <c:crosses val="max"/>
        <c:crossBetween val="between"/>
      </c:valAx>
      <c:valAx>
        <c:axId val="711181696"/>
        <c:scaling>
          <c:orientation val="minMax"/>
          <c:max val="43959"/>
          <c:min val="43855"/>
        </c:scaling>
        <c:delete val="1"/>
        <c:axPos val="t"/>
        <c:numFmt formatCode="m/d/yyyy" sourceLinked="0"/>
        <c:majorTickMark val="out"/>
        <c:minorTickMark val="none"/>
        <c:tickLblPos val="nextTo"/>
        <c:crossAx val="711183336"/>
        <c:crosses val="max"/>
        <c:crossBetween val="between"/>
        <c:majorUnit val="1"/>
      </c:valAx>
      <c:catAx>
        <c:axId val="7111833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71118169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Gill Sans" panose="020B0502020104020203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E293-AACE-45D4-845E-8849BEB9F85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1C57C-7057-4B85-988A-1C71840F67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0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1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95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86E6-6FF6-41C1-AE52-148FB9EC3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E178-8864-42DD-9EC8-E3B529449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FD5E-1BC5-48A2-81C7-4520C23C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280C-64A5-4DC6-BBFF-F63BBC02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357E-9512-4753-9ADE-448D4819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6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DDB8-3F61-4673-A5C8-00A9F5EC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018C7-3FB7-407E-928B-863EBCA9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FDC0E-7411-4CA4-8D85-FEBCD542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14E7-B3CA-4D82-8E59-6DD8B8D8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65CF3-2BF0-495F-96FC-B488F59B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0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72586-823D-4BC5-B094-69C953269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957FA-B00B-4D61-8044-B3001F898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5DBE-A754-44FE-A770-6BCD1376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E7826-5914-4606-83D4-14676A89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77AA9-4D9A-431D-803B-6951DD8C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13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67" y="1600201"/>
            <a:ext cx="10286933" cy="4525963"/>
          </a:xfrm>
        </p:spPr>
        <p:txBody>
          <a:bodyPr/>
          <a:lstStyle>
            <a:lvl1pPr marL="457189" indent="-457189">
              <a:buFontTx/>
              <a:buBlip>
                <a:blip r:embed="rId3"/>
              </a:buBlip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7" y="0"/>
            <a:ext cx="9409045" cy="1220755"/>
          </a:xfrm>
        </p:spPr>
        <p:txBody>
          <a:bodyPr>
            <a:norm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608501" y="6395806"/>
            <a:ext cx="1212619" cy="393567"/>
          </a:xfrm>
        </p:spPr>
        <p:txBody>
          <a:bodyPr/>
          <a:lstStyle>
            <a:lvl1pPr algn="r">
              <a:defRPr sz="1467" baseline="0">
                <a:solidFill>
                  <a:srgbClr val="A1B2E3"/>
                </a:solidFill>
              </a:defRPr>
            </a:lvl1pPr>
          </a:lstStyle>
          <a:p>
            <a:fld id="{0AF71939-FE81-4F91-8C2C-178F5234D943}" type="datetime1">
              <a:rPr lang="en-AU" smtClean="0"/>
              <a:pPr/>
              <a:t>29/04/2020</a:t>
            </a:fld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360" y="6384923"/>
            <a:ext cx="576064" cy="365125"/>
          </a:xfrm>
        </p:spPr>
        <p:txBody>
          <a:bodyPr/>
          <a:lstStyle>
            <a:lvl1pPr algn="l">
              <a:defRPr sz="1467">
                <a:solidFill>
                  <a:srgbClr val="A1B2E3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013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7777-987C-4D1E-A497-975E9DC7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11F8-9F58-474B-B793-96243FDB8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DA98-D460-4B97-B5D7-90A1E1CC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4459-FA6F-4900-BD7D-51CF9A35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138A2-B727-4C44-BBB1-7664F5AC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96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90E2-ADC3-4104-AFDA-2EF2A662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CD208-6E38-4F1A-9FA1-A50A76504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F530-48A7-4647-A337-ECD88D1B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1CF-89CC-47F4-9CF3-95342527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A230-5AD5-4A4F-8243-AC189734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01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9ADF-82D1-4A18-B121-9B75C1F2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0C54-F91B-49E3-A5CD-C0AE377EE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7C4C1-36F6-40A2-84B4-032F1763F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349AE-3EF6-40B8-9E5C-0CF1BB14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380FB-0B7C-426A-99BC-5727D900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3D05-0DF3-4674-A1D0-FC186060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4C2C-39FA-46A0-94B0-417C73D0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AC871-7954-48A8-98BE-DF63B2E1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C88C6-0516-4AAD-A0A7-F9E13FC5A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AFCD8-7AE9-44CC-BC75-1B69628FF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7B52-93A0-4A2B-B99E-ED07C70A4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6F730-071A-4D67-ACE7-881591FF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73FAE-7F7B-4DBD-9029-6F8F41BA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5F340-CB3B-4CDD-AFD4-38987AFD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7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6D1F-83E8-471D-BCAA-B8AE0A4A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956B4-3E61-4F90-89C9-515B6C4E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F3C2-1BF3-4616-9C36-A2C94ECC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7506A-920F-4A69-B022-67A19EA1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044C2-414E-418C-9138-B4BCA192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7877D-7E0B-4D12-8AAB-68A5FF2A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33F56-7AE7-405E-89E8-937D5336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81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9821-CB7E-46F9-8010-2C7D24E5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0937-5806-45CB-BF78-DCDA4936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E21B4-4324-4485-BBDF-F9DF6F7A6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0C900-40DB-4690-830E-DC403879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8DB5B-F9B9-40E3-83FB-387DF17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55E85-2666-479D-86F1-5AD4AB08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3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A0DB-5802-450A-9001-5E1D262C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05B98-E64A-4016-A1D9-13D51E516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7F586-0DAE-42C1-B075-5897E6487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074DE-C717-4409-86F5-AED44D9D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4F77C-3DD0-4823-A829-260555D3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51F98-C06A-4620-B94F-8BEC1038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43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E126C-A442-4DE8-ADB9-492E9E8E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1CF4-1726-4124-A29D-8FD0C1B0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4859-64AA-4903-8990-947665B69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3495-178F-4A7D-A9ED-80A4718F2E67}" type="datetimeFigureOut">
              <a:rPr lang="en-AU" smtClean="0"/>
              <a:t>29/04/2020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74054-87C3-4DB5-95ED-8DD51BD39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8D7E-C8F1-48A4-9CBD-36C939EA5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7C78-EEED-45A5-9D64-D3A822FC5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74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A3A940-6B48-431B-8B2C-BD05D8E4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373224"/>
            <a:ext cx="9409045" cy="847531"/>
          </a:xfrm>
        </p:spPr>
        <p:txBody>
          <a:bodyPr>
            <a:noAutofit/>
          </a:bodyPr>
          <a:lstStyle/>
          <a:p>
            <a:r>
              <a:rPr lang="en-US" sz="3200" dirty="0"/>
              <a:t>Chart 1:</a:t>
            </a:r>
            <a:r>
              <a:rPr lang="en-AU" sz="3200" dirty="0"/>
              <a:t> Australian COVID-19 cases, key events and ABS data releases</a:t>
            </a:r>
            <a:br>
              <a:rPr lang="en-AU" sz="3200" dirty="0"/>
            </a:b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996585-52A3-4E21-BB92-CA8EEEBF46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220755"/>
          <a:ext cx="10461171" cy="563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64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67" y="164637"/>
            <a:ext cx="9601066" cy="12207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Chart 2: Interactive maps – employment distribution</a:t>
            </a:r>
            <a:br>
              <a:rPr lang="en-AU" dirty="0"/>
            </a:br>
            <a:r>
              <a:rPr lang="en-AU" sz="2133" dirty="0"/>
              <a:t>Example of total employment 50 years and older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95467" y="1224299"/>
            <a:ext cx="230383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67" dirty="0"/>
              <a:t>Brisbane, Queensland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9677" y="1224299"/>
            <a:ext cx="267720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67" dirty="0"/>
              <a:t>Sydney, New South Wales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98" y="1642028"/>
            <a:ext cx="4882909" cy="5143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343" y="1642027"/>
            <a:ext cx="5368308" cy="51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67" y="164637"/>
            <a:ext cx="9409045" cy="12207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Chart 3: Interactive maps - Health conditions distribution </a:t>
            </a:r>
            <a:br>
              <a:rPr lang="en-AU" dirty="0"/>
            </a:br>
            <a:r>
              <a:rPr lang="en-AU" sz="2133" dirty="0"/>
              <a:t>Example of Persons 60 years and over with three or more chronic health conditions (modelled)</a:t>
            </a:r>
            <a:br>
              <a:rPr lang="en-AU" dirty="0"/>
            </a:b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74" y="1600226"/>
            <a:ext cx="7680853" cy="5257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749" y="11391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Melbourne, Victoria</a:t>
            </a:r>
          </a:p>
        </p:txBody>
      </p:sp>
    </p:spTree>
    <p:extLst>
      <p:ext uri="{BB962C8B-B14F-4D97-AF65-F5344CB8AC3E}">
        <p14:creationId xmlns:p14="http://schemas.microsoft.com/office/powerpoint/2010/main" val="259520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FFA173-080C-416C-8097-9D96C607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Chart 4: Retail turnover, current prices, seasonally adjusted, percentage change (preliminary)</a:t>
            </a:r>
            <a:endParaRPr lang="en-AU" sz="3200" dirty="0"/>
          </a:p>
        </p:txBody>
      </p:sp>
      <p:pic>
        <p:nvPicPr>
          <p:cNvPr id="2052" name="Picture 4" descr="https://www.abs.gov.au/ausstats/abs@.nsf/a866861f12e106e0ca256a38002791fa/3167cfac84e396c1ca25852e0079a5fb/Body/0.F2C!OpenElement&amp;FieldElemFormat=gif">
            <a:extLst>
              <a:ext uri="{FF2B5EF4-FFF2-40B4-BE49-F238E27FC236}">
                <a16:creationId xmlns:a16="http://schemas.microsoft.com/office/drawing/2014/main" id="{7F1CA461-397A-4334-BDCD-67609170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77" y="1380889"/>
            <a:ext cx="8808735" cy="51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44719-04BE-41BD-8E9A-748A10C50C9E}"/>
              </a:ext>
            </a:extLst>
          </p:cNvPr>
          <p:cNvSpPr txBox="1"/>
          <p:nvPr/>
        </p:nvSpPr>
        <p:spPr>
          <a:xfrm>
            <a:off x="2388636" y="6501923"/>
            <a:ext cx="750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Retail Trade, Australia, Preliminary, March 2020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04871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84D2E-3682-4671-B3E2-E1B30FC7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Chart 5</a:t>
            </a:r>
            <a:r>
              <a:rPr lang="en-US" altLang="en-US" sz="3200" dirty="0"/>
              <a:t>: Changes in employee jobs and total wages indexed to the week ending 14 March 2020 </a:t>
            </a:r>
            <a:endParaRPr lang="en-AU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4D7393-9B26-4434-AE25-1BC7C9AE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118" y="2530123"/>
            <a:ext cx="312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Graph 1: Changes in employee jobs and total wages indexed to the week ending 14 March 2020">
            <a:extLst>
              <a:ext uri="{FF2B5EF4-FFF2-40B4-BE49-F238E27FC236}">
                <a16:creationId xmlns:a16="http://schemas.microsoft.com/office/drawing/2014/main" id="{7F1EC600-C365-4C51-8DA6-2779A98F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444689"/>
            <a:ext cx="9879767" cy="49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5D90D-4A3F-4D2C-8182-5624B66A1B73}"/>
              </a:ext>
            </a:extLst>
          </p:cNvPr>
          <p:cNvSpPr txBox="1"/>
          <p:nvPr/>
        </p:nvSpPr>
        <p:spPr>
          <a:xfrm>
            <a:off x="2015411" y="6475764"/>
            <a:ext cx="750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Weekly Payroll Jobs and Wages in Australia, Week ending 4 April 2020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260910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BCBA6-2869-402A-870E-9AE1B840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0"/>
            <a:ext cx="9409045" cy="1679510"/>
          </a:xfrm>
        </p:spPr>
        <p:txBody>
          <a:bodyPr>
            <a:normAutofit/>
          </a:bodyPr>
          <a:lstStyle/>
          <a:p>
            <a:r>
              <a:rPr lang="en-US" sz="3200" dirty="0"/>
              <a:t>Chart 6: Changes in employee jobs between 14 March and 4 April, by industry</a:t>
            </a:r>
            <a:br>
              <a:rPr lang="en-US" dirty="0"/>
            </a:br>
            <a:endParaRPr lang="en-AU" dirty="0"/>
          </a:p>
        </p:txBody>
      </p:sp>
      <p:pic>
        <p:nvPicPr>
          <p:cNvPr id="4101" name="Picture 5" descr="Changes in jobs between 14 March and 4 Aoril, by industry">
            <a:extLst>
              <a:ext uri="{FF2B5EF4-FFF2-40B4-BE49-F238E27FC236}">
                <a16:creationId xmlns:a16="http://schemas.microsoft.com/office/drawing/2014/main" id="{40E12BFD-54D5-42CC-8DA4-EA63B2C0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73" y="1220755"/>
            <a:ext cx="9003564" cy="56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657D-92F5-4AEC-A480-5CD8CD59C236}"/>
              </a:ext>
            </a:extLst>
          </p:cNvPr>
          <p:cNvSpPr txBox="1"/>
          <p:nvPr/>
        </p:nvSpPr>
        <p:spPr>
          <a:xfrm>
            <a:off x="1403673" y="6550223"/>
            <a:ext cx="750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Weekly Payroll Jobs and Wages in Australia, Week ending 4 April 2020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412660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201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Office Theme</vt:lpstr>
      <vt:lpstr>Chart 1: Australian COVID-19 cases, key events and ABS data releases </vt:lpstr>
      <vt:lpstr>Chart 2: Interactive maps – employment distribution Example of total employment 50 years and older </vt:lpstr>
      <vt:lpstr>Chart 3: Interactive maps - Health conditions distribution  Example of Persons 60 years and over with three or more chronic health conditions (modelled) </vt:lpstr>
      <vt:lpstr>Chart 4: Retail turnover, current prices, seasonally adjusted, percentage change (preliminary)</vt:lpstr>
      <vt:lpstr>Chart 5: Changes in employee jobs and total wages indexed to the week ending 14 March 2020 </vt:lpstr>
      <vt:lpstr>Chart 6: Changes in employee jobs between 14 March and 4 April, by industry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Stone</dc:creator>
  <cp:lastModifiedBy>David Gruen</cp:lastModifiedBy>
  <cp:revision>31</cp:revision>
  <dcterms:created xsi:type="dcterms:W3CDTF">2020-04-21T10:50:47Z</dcterms:created>
  <dcterms:modified xsi:type="dcterms:W3CDTF">2020-04-28T23:40:34Z</dcterms:modified>
</cp:coreProperties>
</file>