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2" r:id="rId2"/>
    <p:sldId id="283" r:id="rId3"/>
    <p:sldId id="284" r:id="rId4"/>
    <p:sldId id="286" r:id="rId5"/>
    <p:sldId id="27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6" autoAdjust="0"/>
    <p:restoredTop sz="69309" autoAdjust="0"/>
  </p:normalViewPr>
  <p:slideViewPr>
    <p:cSldViewPr snapToGrid="0">
      <p:cViewPr varScale="1">
        <p:scale>
          <a:sx n="55" d="100"/>
          <a:sy n="55" d="100"/>
        </p:scale>
        <p:origin x="16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rp\absdfs\workgroup\Data%20Collection%20Design%20Centre\Projects\Household%20Survey%20Innovation%20Panel\Intervention%20Design%20&amp;%20Analysis\E1810\E1810%20Dashboard%20-%20updates%20for%20DG%20speech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cal_stonkr\Temp\notesA9C552\~441397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rp\absdfs\workgroup\AR\01%20Project%20Management\103%20Forward%20Work%20Program\AR%20Maintenance%20Team%20M20%20workpla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AU" sz="1200" b="1" i="0" baseline="0">
                <a:effectLst/>
              </a:rPr>
              <a:t>Opt-in to web-based collection </a:t>
            </a:r>
            <a:br>
              <a:rPr lang="en-AU" sz="1200" b="1" i="0" baseline="0">
                <a:effectLst/>
              </a:rPr>
            </a:br>
            <a:r>
              <a:rPr lang="en-AU" sz="1200" b="1" i="0" baseline="0">
                <a:effectLst/>
              </a:rPr>
              <a:t>(% of sample)</a:t>
            </a:r>
            <a:endParaRPr lang="en-AU" sz="120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3"/>
          <c:order val="2"/>
          <c:tx>
            <c:strRef>
              <c:f>'1810 Dashboard'!$R$8</c:f>
              <c:strCache>
                <c:ptCount val="1"/>
                <c:pt idx="0">
                  <c:v>Letter arrival (expected)</c:v>
                </c:pt>
              </c:strCache>
            </c:strRef>
          </c:tx>
          <c:spPr>
            <a:solidFill>
              <a:schemeClr val="bg1">
                <a:lumMod val="75000"/>
                <a:alpha val="50000"/>
              </a:schemeClr>
            </a:solidFill>
            <a:ln>
              <a:noFill/>
            </a:ln>
          </c:spPr>
          <c:invertIfNegative val="0"/>
          <c:cat>
            <c:strRef>
              <c:f>'1810 Dashboard'!$E$14:$E$41</c:f>
              <c:strCache>
                <c:ptCount val="21"/>
                <c:pt idx="0">
                  <c:v>24/9/2018 (M)</c:v>
                </c:pt>
                <c:pt idx="1">
                  <c:v>25/9/2018 (T)</c:v>
                </c:pt>
                <c:pt idx="2">
                  <c:v>26/9/2018 (W)</c:v>
                </c:pt>
                <c:pt idx="3">
                  <c:v>27/9/2018 (T)</c:v>
                </c:pt>
                <c:pt idx="4">
                  <c:v>28/9/2018 (F)</c:v>
                </c:pt>
                <c:pt idx="5">
                  <c:v>29/9/2018 (S)</c:v>
                </c:pt>
                <c:pt idx="6">
                  <c:v>30/9/2018 (S)</c:v>
                </c:pt>
                <c:pt idx="7">
                  <c:v>1/10/2018 (M)</c:v>
                </c:pt>
                <c:pt idx="8">
                  <c:v>2/10/2018 (T)</c:v>
                </c:pt>
                <c:pt idx="9">
                  <c:v>3/10/2018 (W)</c:v>
                </c:pt>
                <c:pt idx="10">
                  <c:v>4/10/2018 (T)</c:v>
                </c:pt>
                <c:pt idx="11">
                  <c:v>5/10/2018 (F)</c:v>
                </c:pt>
                <c:pt idx="12">
                  <c:v>6/10/2018 (S)</c:v>
                </c:pt>
                <c:pt idx="13">
                  <c:v>7/10/2018 (S)</c:v>
                </c:pt>
                <c:pt idx="14">
                  <c:v>8/10/2018 (M)</c:v>
                </c:pt>
                <c:pt idx="15">
                  <c:v>9/10/2018 (T)</c:v>
                </c:pt>
                <c:pt idx="16">
                  <c:v>10/10/2018 (W)</c:v>
                </c:pt>
                <c:pt idx="17">
                  <c:v>11/10/2018 (T)</c:v>
                </c:pt>
                <c:pt idx="18">
                  <c:v>12/10/2018 (F)</c:v>
                </c:pt>
                <c:pt idx="19">
                  <c:v>13/10/2018 (S)</c:v>
                </c:pt>
                <c:pt idx="20">
                  <c:v>14/10/2018 (S)</c:v>
                </c:pt>
              </c:strCache>
            </c:strRef>
          </c:cat>
          <c:val>
            <c:numRef>
              <c:f>'1810 Dashboard'!$R$14:$R$41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9C-4063-BCFE-52183FA30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49"/>
        <c:axId val="237189760"/>
        <c:axId val="237188224"/>
      </c:barChart>
      <c:lineChart>
        <c:grouping val="standard"/>
        <c:varyColors val="0"/>
        <c:ser>
          <c:idx val="0"/>
          <c:order val="0"/>
          <c:tx>
            <c:v>Treatment group</c:v>
          </c:tx>
          <c:spPr>
            <a:ln>
              <a:solidFill>
                <a:srgbClr val="00B0F0"/>
              </a:solidFill>
            </a:ln>
          </c:spPr>
          <c:marker>
            <c:symbol val="diamond"/>
            <c:size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'1810 Dashboard'!$T$13:$T$40</c:f>
              <c:numCache>
                <c:formatCode>General</c:formatCode>
                <c:ptCount val="22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</c:numCache>
            </c:numRef>
          </c:cat>
          <c:val>
            <c:numRef>
              <c:f>'1810 Dashboard'!$L$14:$L$38</c:f>
              <c:numCache>
                <c:formatCode>0.00%</c:formatCode>
                <c:ptCount val="21"/>
                <c:pt idx="0">
                  <c:v>0</c:v>
                </c:pt>
                <c:pt idx="1">
                  <c:v>6.1443932411674347E-3</c:v>
                </c:pt>
                <c:pt idx="2">
                  <c:v>3.3794162826420893E-2</c:v>
                </c:pt>
                <c:pt idx="3">
                  <c:v>7.9877112135176648E-2</c:v>
                </c:pt>
                <c:pt idx="4">
                  <c:v>0.12903225806451613</c:v>
                </c:pt>
                <c:pt idx="5">
                  <c:v>0.15360983102918585</c:v>
                </c:pt>
                <c:pt idx="6">
                  <c:v>0.1705069124423963</c:v>
                </c:pt>
                <c:pt idx="7">
                  <c:v>0.19508448540706602</c:v>
                </c:pt>
                <c:pt idx="8">
                  <c:v>0.22119815668202761</c:v>
                </c:pt>
                <c:pt idx="9">
                  <c:v>0.24731182795698919</c:v>
                </c:pt>
                <c:pt idx="10">
                  <c:v>0.26420890937019964</c:v>
                </c:pt>
                <c:pt idx="11">
                  <c:v>0.26728110599078336</c:v>
                </c:pt>
                <c:pt idx="12">
                  <c:v>0.27035330261136709</c:v>
                </c:pt>
                <c:pt idx="13">
                  <c:v>0.27342549923195081</c:v>
                </c:pt>
                <c:pt idx="14">
                  <c:v>0.27803379416282636</c:v>
                </c:pt>
                <c:pt idx="15">
                  <c:v>0.30875576036866353</c:v>
                </c:pt>
                <c:pt idx="16">
                  <c:v>0.33640552995391698</c:v>
                </c:pt>
                <c:pt idx="17">
                  <c:v>0.35023041474654371</c:v>
                </c:pt>
                <c:pt idx="18">
                  <c:v>0.35944700460829487</c:v>
                </c:pt>
                <c:pt idx="19">
                  <c:v>0.35944700460829487</c:v>
                </c:pt>
                <c:pt idx="20">
                  <c:v>0.36559139784946232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9C-4063-BCFE-52183FA3016A}"/>
            </c:ext>
          </c:extLst>
        </c:ser>
        <c:ser>
          <c:idx val="2"/>
          <c:order val="1"/>
          <c:tx>
            <c:strRef>
              <c:f>'1810 Dashboard'!$M$8</c:f>
              <c:strCache>
                <c:ptCount val="1"/>
                <c:pt idx="0">
                  <c:v>E1809B</c:v>
                </c:pt>
              </c:strCache>
            </c:strRef>
          </c:tx>
          <c:spPr>
            <a:ln>
              <a:solidFill>
                <a:srgbClr val="00B0F0"/>
              </a:solidFill>
              <a:prstDash val="dashDot"/>
            </a:ln>
          </c:spPr>
          <c:marker>
            <c:symbol val="diamond"/>
            <c:size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'1810 Dashboard'!$T$13:$T$40</c:f>
              <c:numCache>
                <c:formatCode>General</c:formatCode>
                <c:ptCount val="22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</c:numCache>
            </c:numRef>
          </c:cat>
          <c:val>
            <c:numRef>
              <c:f>'1810 Dashboard'!$M$14:$M$38</c:f>
            </c:numRef>
          </c:val>
          <c:smooth val="0"/>
          <c:extLst>
            <c:ext xmlns:c16="http://schemas.microsoft.com/office/drawing/2014/chart" uri="{C3380CC4-5D6E-409C-BE32-E72D297353CC}">
              <c16:uniqueId val="{00000002-879C-4063-BCFE-52183FA3016A}"/>
            </c:ext>
          </c:extLst>
        </c:ser>
        <c:ser>
          <c:idx val="1"/>
          <c:order val="3"/>
          <c:tx>
            <c:v>Control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square"/>
            <c:size val="3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'1810 Dashboard'!$T$13:$T$40</c:f>
              <c:numCache>
                <c:formatCode>General</c:formatCode>
                <c:ptCount val="22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</c:numCache>
            </c:numRef>
          </c:cat>
          <c:val>
            <c:numRef>
              <c:f>'1810 Dashboard'!$N$14:$N$41</c:f>
              <c:numCache>
                <c:formatCode>0.00%</c:formatCode>
                <c:ptCount val="21"/>
                <c:pt idx="0">
                  <c:v>0</c:v>
                </c:pt>
                <c:pt idx="1">
                  <c:v>6.8045014394137659E-3</c:v>
                </c:pt>
                <c:pt idx="2">
                  <c:v>3.0881968071185553E-2</c:v>
                </c:pt>
                <c:pt idx="3">
                  <c:v>6.673645642501963E-2</c:v>
                </c:pt>
                <c:pt idx="4">
                  <c:v>9.7095001308557971E-2</c:v>
                </c:pt>
                <c:pt idx="5">
                  <c:v>0.1148913896885632</c:v>
                </c:pt>
                <c:pt idx="6">
                  <c:v>0.12902381575503793</c:v>
                </c:pt>
                <c:pt idx="7">
                  <c:v>0.1528395707929861</c:v>
                </c:pt>
                <c:pt idx="8">
                  <c:v>0.17691703742475789</c:v>
                </c:pt>
                <c:pt idx="9">
                  <c:v>0.19942423449358804</c:v>
                </c:pt>
                <c:pt idx="10">
                  <c:v>0.21486521852918081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79C-4063-BCFE-52183FA30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582400"/>
        <c:axId val="236584320"/>
      </c:lineChart>
      <c:catAx>
        <c:axId val="236582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 b="0"/>
                  <a:t>Day of collection</a:t>
                </a:r>
              </a:p>
            </c:rich>
          </c:tx>
          <c:overlay val="0"/>
        </c:title>
        <c:numFmt formatCode="General" sourceLinked="1"/>
        <c:majorTickMark val="none"/>
        <c:minorTickMark val="out"/>
        <c:tickLblPos val="nextTo"/>
        <c:spPr>
          <a:ln/>
        </c:spPr>
        <c:crossAx val="236584320"/>
        <c:crosses val="autoZero"/>
        <c:auto val="1"/>
        <c:lblAlgn val="ctr"/>
        <c:lblOffset val="100"/>
        <c:noMultiLvlLbl val="1"/>
      </c:catAx>
      <c:valAx>
        <c:axId val="236584320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out"/>
        <c:tickLblPos val="nextTo"/>
        <c:spPr>
          <a:ln w="9525">
            <a:noFill/>
          </a:ln>
        </c:spPr>
        <c:crossAx val="236582400"/>
        <c:crosses val="autoZero"/>
        <c:crossBetween val="between"/>
      </c:valAx>
      <c:valAx>
        <c:axId val="237188224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one"/>
        <c:crossAx val="237189760"/>
        <c:crosses val="max"/>
        <c:crossBetween val="between"/>
      </c:valAx>
      <c:catAx>
        <c:axId val="237189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7188224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Industry!$B$2</c:f>
              <c:strCache>
                <c:ptCount val="1"/>
                <c:pt idx="0">
                  <c:v>11 April to 2 May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Industry!$A$3:$A$21</c:f>
              <c:strCache>
                <c:ptCount val="19"/>
                <c:pt idx="0">
                  <c:v>Financial and insurance services</c:v>
                </c:pt>
                <c:pt idx="1">
                  <c:v>Electricity, gas, water and waste services</c:v>
                </c:pt>
                <c:pt idx="2">
                  <c:v>Professional, scientific and technical services</c:v>
                </c:pt>
                <c:pt idx="3">
                  <c:v>Health care and social assistance</c:v>
                </c:pt>
                <c:pt idx="4">
                  <c:v>Public administration and safety</c:v>
                </c:pt>
                <c:pt idx="5">
                  <c:v>Wholesale trade</c:v>
                </c:pt>
                <c:pt idx="6">
                  <c:v>Manufacturing</c:v>
                </c:pt>
                <c:pt idx="7">
                  <c:v>Construction</c:v>
                </c:pt>
                <c:pt idx="8">
                  <c:v>Transport, postal and warehousing</c:v>
                </c:pt>
                <c:pt idx="9">
                  <c:v>Information media and telecommunications</c:v>
                </c:pt>
                <c:pt idx="10">
                  <c:v>Education and training</c:v>
                </c:pt>
                <c:pt idx="11">
                  <c:v>Agriculture, forestry and fishing</c:v>
                </c:pt>
                <c:pt idx="12">
                  <c:v>Administrative and support services</c:v>
                </c:pt>
                <c:pt idx="13">
                  <c:v>Mining</c:v>
                </c:pt>
                <c:pt idx="14">
                  <c:v>Retail trade</c:v>
                </c:pt>
                <c:pt idx="15">
                  <c:v>Other services</c:v>
                </c:pt>
                <c:pt idx="16">
                  <c:v>Rental, hiring and real estate services</c:v>
                </c:pt>
                <c:pt idx="17">
                  <c:v>Arts and recreation services</c:v>
                </c:pt>
                <c:pt idx="18">
                  <c:v>Accommodation and food services</c:v>
                </c:pt>
              </c:strCache>
            </c:strRef>
          </c:cat>
          <c:val>
            <c:numRef>
              <c:f>Industry!$B$3:$B$21</c:f>
              <c:numCache>
                <c:formatCode>0.0%</c:formatCode>
                <c:ptCount val="19"/>
                <c:pt idx="0">
                  <c:v>0</c:v>
                </c:pt>
                <c:pt idx="1">
                  <c:v>-1.4E-2</c:v>
                </c:pt>
                <c:pt idx="2">
                  <c:v>-9.1999999999999998E-2</c:v>
                </c:pt>
                <c:pt idx="3">
                  <c:v>1.6E-2</c:v>
                </c:pt>
                <c:pt idx="4">
                  <c:v>1.2E-2</c:v>
                </c:pt>
                <c:pt idx="5">
                  <c:v>-5.0999999999999997E-2</c:v>
                </c:pt>
                <c:pt idx="6">
                  <c:v>-3.2000000000000001E-2</c:v>
                </c:pt>
                <c:pt idx="7">
                  <c:v>-2.3E-2</c:v>
                </c:pt>
                <c:pt idx="8">
                  <c:v>-2.3E-2</c:v>
                </c:pt>
                <c:pt idx="9">
                  <c:v>-4.1000000000000002E-2</c:v>
                </c:pt>
                <c:pt idx="10">
                  <c:v>3.7999999999999999E-2</c:v>
                </c:pt>
                <c:pt idx="11">
                  <c:v>-1.4999999999999999E-2</c:v>
                </c:pt>
                <c:pt idx="12">
                  <c:v>-3.1E-2</c:v>
                </c:pt>
                <c:pt idx="13">
                  <c:v>7.0000000000000001E-3</c:v>
                </c:pt>
                <c:pt idx="14">
                  <c:v>2.4E-2</c:v>
                </c:pt>
                <c:pt idx="15">
                  <c:v>-2.1000000000000001E-2</c:v>
                </c:pt>
                <c:pt idx="16">
                  <c:v>-4.1000000000000002E-2</c:v>
                </c:pt>
                <c:pt idx="17">
                  <c:v>0.05</c:v>
                </c:pt>
                <c:pt idx="18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74-4910-8BDA-9222986924B6}"/>
            </c:ext>
          </c:extLst>
        </c:ser>
        <c:ser>
          <c:idx val="1"/>
          <c:order val="1"/>
          <c:tx>
            <c:strRef>
              <c:f>Industry!$C$2</c:f>
              <c:strCache>
                <c:ptCount val="1"/>
                <c:pt idx="0">
                  <c:v>14 March to 11 April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strRef>
              <c:f>Industry!$A$3:$A$21</c:f>
              <c:strCache>
                <c:ptCount val="19"/>
                <c:pt idx="0">
                  <c:v>Financial and insurance services</c:v>
                </c:pt>
                <c:pt idx="1">
                  <c:v>Electricity, gas, water and waste services</c:v>
                </c:pt>
                <c:pt idx="2">
                  <c:v>Professional, scientific and technical services</c:v>
                </c:pt>
                <c:pt idx="3">
                  <c:v>Health care and social assistance</c:v>
                </c:pt>
                <c:pt idx="4">
                  <c:v>Public administration and safety</c:v>
                </c:pt>
                <c:pt idx="5">
                  <c:v>Wholesale trade</c:v>
                </c:pt>
                <c:pt idx="6">
                  <c:v>Manufacturing</c:v>
                </c:pt>
                <c:pt idx="7">
                  <c:v>Construction</c:v>
                </c:pt>
                <c:pt idx="8">
                  <c:v>Transport, postal and warehousing</c:v>
                </c:pt>
                <c:pt idx="9">
                  <c:v>Information media and telecommunications</c:v>
                </c:pt>
                <c:pt idx="10">
                  <c:v>Education and training</c:v>
                </c:pt>
                <c:pt idx="11">
                  <c:v>Agriculture, forestry and fishing</c:v>
                </c:pt>
                <c:pt idx="12">
                  <c:v>Administrative and support services</c:v>
                </c:pt>
                <c:pt idx="13">
                  <c:v>Mining</c:v>
                </c:pt>
                <c:pt idx="14">
                  <c:v>Retail trade</c:v>
                </c:pt>
                <c:pt idx="15">
                  <c:v>Other services</c:v>
                </c:pt>
                <c:pt idx="16">
                  <c:v>Rental, hiring and real estate services</c:v>
                </c:pt>
                <c:pt idx="17">
                  <c:v>Arts and recreation services</c:v>
                </c:pt>
                <c:pt idx="18">
                  <c:v>Accommodation and food services</c:v>
                </c:pt>
              </c:strCache>
            </c:strRef>
          </c:cat>
          <c:val>
            <c:numRef>
              <c:f>Industry!$C$3:$C$21</c:f>
              <c:numCache>
                <c:formatCode>0.0%</c:formatCode>
                <c:ptCount val="19"/>
                <c:pt idx="0">
                  <c:v>6.0000000000000001E-3</c:v>
                </c:pt>
                <c:pt idx="1">
                  <c:v>-2E-3</c:v>
                </c:pt>
                <c:pt idx="2">
                  <c:v>-2.1000000000000001E-2</c:v>
                </c:pt>
                <c:pt idx="3">
                  <c:v>-2.5999999999999999E-2</c:v>
                </c:pt>
                <c:pt idx="4">
                  <c:v>-2.9000000000000001E-2</c:v>
                </c:pt>
                <c:pt idx="5">
                  <c:v>-3.7999999999999999E-2</c:v>
                </c:pt>
                <c:pt idx="6">
                  <c:v>-3.9E-2</c:v>
                </c:pt>
                <c:pt idx="7">
                  <c:v>-4.2999999999999997E-2</c:v>
                </c:pt>
                <c:pt idx="8">
                  <c:v>-4.4999999999999998E-2</c:v>
                </c:pt>
                <c:pt idx="9">
                  <c:v>-5.3999999999999999E-2</c:v>
                </c:pt>
                <c:pt idx="10">
                  <c:v>-5.3999999999999999E-2</c:v>
                </c:pt>
                <c:pt idx="11">
                  <c:v>-0.06</c:v>
                </c:pt>
                <c:pt idx="12">
                  <c:v>-6.4000000000000001E-2</c:v>
                </c:pt>
                <c:pt idx="13">
                  <c:v>-6.6000000000000003E-2</c:v>
                </c:pt>
                <c:pt idx="14">
                  <c:v>-8.2000000000000003E-2</c:v>
                </c:pt>
                <c:pt idx="15">
                  <c:v>-8.5000000000000006E-2</c:v>
                </c:pt>
                <c:pt idx="16">
                  <c:v>-0.09</c:v>
                </c:pt>
                <c:pt idx="17">
                  <c:v>-0.22900000000000001</c:v>
                </c:pt>
                <c:pt idx="18">
                  <c:v>-0.33300000000000002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74-4910-8BDA-922298692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4156808"/>
        <c:axId val="554154840"/>
      </c:barChart>
      <c:catAx>
        <c:axId val="554156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154840"/>
        <c:crosses val="autoZero"/>
        <c:auto val="1"/>
        <c:lblAlgn val="ctr"/>
        <c:lblOffset val="100"/>
        <c:noMultiLvlLbl val="0"/>
      </c:catAx>
      <c:valAx>
        <c:axId val="554154840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15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Sheet3!$T$2</c:f>
              <c:strCache>
                <c:ptCount val="1"/>
                <c:pt idx="0">
                  <c:v>Addresses reviewed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E5-4992-AE32-67EBC3C6C8D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E5-4992-AE32-67EBC3C6C8DF}"/>
                </c:ext>
              </c:extLst>
            </c:dLbl>
            <c:dLbl>
              <c:idx val="2"/>
              <c:layout>
                <c:manualLayout>
                  <c:x val="0.10069225262972611"/>
                  <c:y val="-4.7449578906781628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AIR (machine learning)</a:t>
                    </a:r>
                  </a:p>
                  <a:p>
                    <a:r>
                      <a:rPr lang="en-US" b="0" dirty="0"/>
                      <a:t>introduced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E5-4992-AE32-67EBC3C6C8D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E5-4992-AE32-67EBC3C6C8D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E5-4992-AE32-67EBC3C6C8D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E5-4992-AE32-67EBC3C6C8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206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Sheet3!$U$1:$Z$1</c:f>
              <c:strCache>
                <c:ptCount val="6"/>
                <c:pt idx="0">
                  <c:v>Aug. 2019</c:v>
                </c:pt>
                <c:pt idx="1">
                  <c:v>Nov. 2019</c:v>
                </c:pt>
                <c:pt idx="2">
                  <c:v>Feb. 2020</c:v>
                </c:pt>
                <c:pt idx="3">
                  <c:v>May 2020</c:v>
                </c:pt>
                <c:pt idx="4">
                  <c:v>Projected Aug. 2020</c:v>
                </c:pt>
                <c:pt idx="5">
                  <c:v>Projected Nov. 2020</c:v>
                </c:pt>
              </c:strCache>
            </c:strRef>
          </c:cat>
          <c:val>
            <c:numRef>
              <c:f>Sheet3!$U$2:$Z$2</c:f>
              <c:numCache>
                <c:formatCode>_-* #,##0_-;\-* #,##0_-;_-* "-"??_-;_-@_-</c:formatCode>
                <c:ptCount val="6"/>
                <c:pt idx="0" formatCode="#,##0">
                  <c:v>30000</c:v>
                </c:pt>
                <c:pt idx="1">
                  <c:v>43958</c:v>
                </c:pt>
                <c:pt idx="2">
                  <c:v>75941</c:v>
                </c:pt>
                <c:pt idx="3">
                  <c:v>208048</c:v>
                </c:pt>
                <c:pt idx="4">
                  <c:v>310000</c:v>
                </c:pt>
                <c:pt idx="5">
                  <c:v>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E5-4992-AE32-67EBC3C6C8DF}"/>
            </c:ext>
          </c:extLst>
        </c:ser>
        <c:ser>
          <c:idx val="1"/>
          <c:order val="1"/>
          <c:tx>
            <c:strRef>
              <c:f>Sheet3!$T$11</c:f>
              <c:strCache>
                <c:ptCount val="1"/>
                <c:pt idx="0">
                  <c:v>Pool of addresses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Sheet3!$U$1:$Z$1</c:f>
              <c:strCache>
                <c:ptCount val="6"/>
                <c:pt idx="0">
                  <c:v>Aug. 2019</c:v>
                </c:pt>
                <c:pt idx="1">
                  <c:v>Nov. 2019</c:v>
                </c:pt>
                <c:pt idx="2">
                  <c:v>Feb. 2020</c:v>
                </c:pt>
                <c:pt idx="3">
                  <c:v>May 2020</c:v>
                </c:pt>
                <c:pt idx="4">
                  <c:v>Projected Aug. 2020</c:v>
                </c:pt>
                <c:pt idx="5">
                  <c:v>Projected Nov. 2020</c:v>
                </c:pt>
              </c:strCache>
            </c:strRef>
          </c:cat>
          <c:val>
            <c:numRef>
              <c:f>Sheet3!$U$11:$Z$11</c:f>
              <c:numCache>
                <c:formatCode>#,##0</c:formatCode>
                <c:ptCount val="6"/>
                <c:pt idx="0">
                  <c:v>531503</c:v>
                </c:pt>
                <c:pt idx="1">
                  <c:v>461994</c:v>
                </c:pt>
                <c:pt idx="2">
                  <c:v>396969</c:v>
                </c:pt>
                <c:pt idx="3">
                  <c:v>265376</c:v>
                </c:pt>
                <c:pt idx="4">
                  <c:v>305896</c:v>
                </c:pt>
                <c:pt idx="5">
                  <c:v>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CE5-4992-AE32-67EBC3C6C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9628168"/>
        <c:axId val="1039623248"/>
      </c:areaChart>
      <c:catAx>
        <c:axId val="1039628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623248"/>
        <c:crosses val="autoZero"/>
        <c:auto val="1"/>
        <c:lblAlgn val="ctr"/>
        <c:lblOffset val="100"/>
        <c:noMultiLvlLbl val="0"/>
      </c:catAx>
      <c:valAx>
        <c:axId val="103962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dirty="0"/>
                  <a:t>Number of Addresses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628168"/>
        <c:crosses val="autoZero"/>
        <c:crossBetween val="midCat"/>
      </c:valAx>
      <c:spPr>
        <a:noFill/>
        <a:ln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2F396-8713-4593-B9E1-A39FFF53C024}" type="datetimeFigureOut">
              <a:rPr lang="en-AU" smtClean="0"/>
              <a:t>05/06/2020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40109-6D4F-4F9F-8F38-B25A705201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325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0E5E7-2A20-4F4D-9725-A80833D8DDE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45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40109-6D4F-4F9F-8F38-B25A7052019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689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84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45DF-401C-4509-8CDE-56B06FEE5665}" type="datetimeFigureOut">
              <a:rPr lang="en-AU" smtClean="0"/>
              <a:t>05/06/2020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CC8-E993-4E34-B2EA-C11C0C6166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326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45DF-401C-4509-8CDE-56B06FEE5665}" type="datetimeFigureOut">
              <a:rPr lang="en-AU" smtClean="0"/>
              <a:t>05/06/2020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CC8-E993-4E34-B2EA-C11C0C6166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04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45DF-401C-4509-8CDE-56B06FEE5665}" type="datetimeFigureOut">
              <a:rPr lang="en-AU" smtClean="0"/>
              <a:t>05/06/2020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CC8-E993-4E34-B2EA-C11C0C6166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350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67" y="1600201"/>
            <a:ext cx="10286933" cy="4525963"/>
          </a:xfrm>
        </p:spPr>
        <p:txBody>
          <a:bodyPr/>
          <a:lstStyle>
            <a:lvl1pPr marL="457189" indent="-457189">
              <a:buFontTx/>
              <a:buBlip>
                <a:blip r:embed="rId3"/>
              </a:buBlip>
              <a:defRPr sz="3200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1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467" y="0"/>
            <a:ext cx="9409045" cy="1220755"/>
          </a:xfrm>
        </p:spPr>
        <p:txBody>
          <a:bodyPr>
            <a:normAutofit/>
          </a:bodyPr>
          <a:lstStyle>
            <a:lvl1pPr algn="l"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67"/>
            </a:lvl1pPr>
          </a:lstStyle>
          <a:p>
            <a:fld id="{80735D40-38A0-4D80-8846-DA3173A6B487}" type="datetime1">
              <a:rPr lang="en-AU" smtClean="0"/>
              <a:pPr/>
              <a:t>05/06/2020</a:t>
            </a:fld>
            <a:endParaRPr lang="en-A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67"/>
            </a:lvl1pPr>
          </a:lstStyle>
          <a:p>
            <a:fld id="{919823AD-95EC-44A3-9EE2-07FA7B06177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848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45DF-401C-4509-8CDE-56B06FEE5665}" type="datetimeFigureOut">
              <a:rPr lang="en-AU" smtClean="0"/>
              <a:t>05/06/2020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CC8-E993-4E34-B2EA-C11C0C6166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625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45DF-401C-4509-8CDE-56B06FEE5665}" type="datetimeFigureOut">
              <a:rPr lang="en-AU" smtClean="0"/>
              <a:t>05/06/2020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CC8-E993-4E34-B2EA-C11C0C6166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264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45DF-401C-4509-8CDE-56B06FEE5665}" type="datetimeFigureOut">
              <a:rPr lang="en-AU" smtClean="0"/>
              <a:t>05/06/2020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CC8-E993-4E34-B2EA-C11C0C6166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221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45DF-401C-4509-8CDE-56B06FEE5665}" type="datetimeFigureOut">
              <a:rPr lang="en-AU" smtClean="0"/>
              <a:t>05/06/2020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CC8-E993-4E34-B2EA-C11C0C6166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284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45DF-401C-4509-8CDE-56B06FEE5665}" type="datetimeFigureOut">
              <a:rPr lang="en-AU" smtClean="0"/>
              <a:t>05/06/2020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CC8-E993-4E34-B2EA-C11C0C6166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45DF-401C-4509-8CDE-56B06FEE5665}" type="datetimeFigureOut">
              <a:rPr lang="en-AU" smtClean="0"/>
              <a:t>05/06/2020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CC8-E993-4E34-B2EA-C11C0C6166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904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45DF-401C-4509-8CDE-56B06FEE5665}" type="datetimeFigureOut">
              <a:rPr lang="en-AU" smtClean="0"/>
              <a:t>05/06/2020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CC8-E993-4E34-B2EA-C11C0C6166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368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45DF-401C-4509-8CDE-56B06FEE5665}" type="datetimeFigureOut">
              <a:rPr lang="en-AU" smtClean="0"/>
              <a:t>05/06/2020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2CC8-E993-4E34-B2EA-C11C0C6166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051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145DF-401C-4509-8CDE-56B06FEE5665}" type="datetimeFigureOut">
              <a:rPr lang="en-AU" smtClean="0"/>
              <a:t>05/06/2020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2CC8-E993-4E34-B2EA-C11C0C6166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307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20755"/>
            <a:ext cx="12192000" cy="499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AU" sz="2400" dirty="0">
                <a:solidFill>
                  <a:prstClr val="white"/>
                </a:solidFill>
                <a:latin typeface="Calibri"/>
              </a:rPr>
              <a:t>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Chart 1: Behavioural insights applied to the Labour Force Survey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0735D40-38A0-4D80-8846-DA3173A6B487}" type="datetime1">
              <a:rPr lang="en-AU">
                <a:solidFill>
                  <a:prstClr val="white"/>
                </a:solidFill>
                <a:latin typeface="Calibri"/>
              </a:rPr>
              <a:pPr defTabSz="1219170"/>
              <a:t>05/06/2020</a:t>
            </a:fld>
            <a:endParaRPr lang="en-A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19823AD-95EC-44A3-9EE2-07FA7B06177D}" type="slidenum">
              <a:rPr lang="en-AU">
                <a:solidFill>
                  <a:prstClr val="white"/>
                </a:solidFill>
                <a:latin typeface="Calibri"/>
              </a:rPr>
              <a:pPr defTabSz="1219170"/>
              <a:t>1</a:t>
            </a:fld>
            <a:endParaRPr lang="en-AU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BE6D542A-E764-4960-AF98-F856938A0D6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59440" y="1405656"/>
          <a:ext cx="7881098" cy="449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657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AC9DB7-A24B-4748-BFA4-A3E85DAA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Chart 2</a:t>
            </a:r>
            <a:r>
              <a:rPr lang="en-AU" sz="3800" dirty="0"/>
              <a:t>: </a:t>
            </a:r>
            <a:r>
              <a:rPr lang="en-US" altLang="en-US" sz="3800" dirty="0"/>
              <a:t>Changes in payroll jobs and total wages indexed to the week ending 14 March 2020 </a:t>
            </a:r>
            <a:endParaRPr lang="en-AU" sz="3800" dirty="0"/>
          </a:p>
        </p:txBody>
      </p:sp>
      <p:pic>
        <p:nvPicPr>
          <p:cNvPr id="3074" name="Picture 2" descr="Graph 1: Changes in payroll jobs and total wages indexed to the week ending 14 March 2020">
            <a:extLst>
              <a:ext uri="{FF2B5EF4-FFF2-40B4-BE49-F238E27FC236}">
                <a16:creationId xmlns:a16="http://schemas.microsoft.com/office/drawing/2014/main" id="{71E1FBDC-591E-477F-9708-60CAACCC9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49" y="1617785"/>
            <a:ext cx="7909162" cy="307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3F0A9D-1D00-4652-A52D-F3FBB08CF469}"/>
              </a:ext>
            </a:extLst>
          </p:cNvPr>
          <p:cNvSpPr/>
          <p:nvPr/>
        </p:nvSpPr>
        <p:spPr>
          <a:xfrm>
            <a:off x="2968752" y="5158616"/>
            <a:ext cx="8954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i="1" dirty="0"/>
              <a:t>Weekly Payroll Jobs and Wages in Australia, Week ending 2 May 2020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28525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AC9DB7-A24B-4748-BFA4-A3E85DAA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Chart 3: </a:t>
            </a:r>
            <a:r>
              <a:rPr lang="en-US" dirty="0"/>
              <a:t>Changes in payroll jobs by industry since 14 March 2020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34B7E-80DD-4F8C-9944-D4B14213A275}"/>
              </a:ext>
            </a:extLst>
          </p:cNvPr>
          <p:cNvSpPr/>
          <p:nvPr/>
        </p:nvSpPr>
        <p:spPr>
          <a:xfrm>
            <a:off x="2717201" y="5918597"/>
            <a:ext cx="8954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i="1" dirty="0"/>
              <a:t>Weekly Payroll Jobs and Wages in Australia, Week ending 2 May 2020</a:t>
            </a:r>
            <a:endParaRPr lang="en-AU" sz="1400" i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9013663-6C98-4E49-8E18-01EB68F4AF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750692"/>
              </p:ext>
            </p:extLst>
          </p:nvPr>
        </p:nvGraphicFramePr>
        <p:xfrm>
          <a:off x="2227630" y="1305931"/>
          <a:ext cx="7544717" cy="452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071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AC9DB7-A24B-4748-BFA4-A3E85DAA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Chart 4: How AIR (machine learning) is improving Address Register processes</a:t>
            </a:r>
            <a:endParaRPr lang="en-AU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EA3A4FD-56E0-4AB1-A0DB-7F679A5B825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95467" y="1421606"/>
          <a:ext cx="9409045" cy="464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0A7B2B-B603-4A08-896D-359C0C0FC63F}"/>
              </a:ext>
            </a:extLst>
          </p:cNvPr>
          <p:cNvCxnSpPr>
            <a:cxnSpLocks/>
          </p:cNvCxnSpPr>
          <p:nvPr/>
        </p:nvCxnSpPr>
        <p:spPr>
          <a:xfrm flipV="1">
            <a:off x="5314122" y="1550504"/>
            <a:ext cx="0" cy="39358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0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67" y="46267"/>
            <a:ext cx="9409045" cy="1220755"/>
          </a:xfrm>
        </p:spPr>
        <p:txBody>
          <a:bodyPr>
            <a:normAutofit/>
          </a:bodyPr>
          <a:lstStyle/>
          <a:p>
            <a:r>
              <a:rPr lang="en-US" dirty="0"/>
              <a:t>Geo-statistics in the </a:t>
            </a:r>
            <a:br>
              <a:rPr lang="en-US" dirty="0"/>
            </a:br>
            <a:r>
              <a:rPr lang="en-US" dirty="0"/>
              <a:t>2017-18 National Health Survey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D40-38A0-4D80-8846-DA3173A6B487}" type="datetime1">
              <a:rPr lang="en-AU" smtClean="0"/>
              <a:pPr/>
              <a:t>05/06/2020</a:t>
            </a:fld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23AD-95EC-44A3-9EE2-07FA7B06177D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60" name="TextBox 59"/>
          <p:cNvSpPr txBox="1"/>
          <p:nvPr/>
        </p:nvSpPr>
        <p:spPr>
          <a:xfrm>
            <a:off x="8343238" y="1294244"/>
            <a:ext cx="36961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Adding new data items to the 2017-18 National Health Survey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Access to supermarkets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Access to fast food outlets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Access to Public Space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AU" sz="2400" dirty="0"/>
              <a:t>Developed in consultation with the Health Research Institute at the University of Canberra</a:t>
            </a:r>
            <a:endParaRPr lang="en-US" sz="240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1220756"/>
            <a:ext cx="8256917" cy="5089393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4175787" y="3332990"/>
            <a:ext cx="192021" cy="192021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53" name="TextBox 52"/>
          <p:cNvSpPr txBox="1"/>
          <p:nvPr/>
        </p:nvSpPr>
        <p:spPr>
          <a:xfrm>
            <a:off x="4175787" y="3418839"/>
            <a:ext cx="4182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Address Location linked to other data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8" y="1220754"/>
            <a:ext cx="8256917" cy="5089393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4175787" y="3332990"/>
            <a:ext cx="192021" cy="192021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62" name="TextBox 61"/>
          <p:cNvSpPr txBox="1"/>
          <p:nvPr/>
        </p:nvSpPr>
        <p:spPr>
          <a:xfrm>
            <a:off x="3599723" y="1714093"/>
            <a:ext cx="768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n w="3175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Road network within 400 metres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1833960" y="1315938"/>
            <a:ext cx="3877997" cy="4709841"/>
            <a:chOff x="1375470" y="986953"/>
            <a:chExt cx="2908498" cy="3532381"/>
          </a:xfrm>
        </p:grpSpPr>
        <p:cxnSp>
          <p:nvCxnSpPr>
            <p:cNvPr id="71" name="Straight Connector 70"/>
            <p:cNvCxnSpPr/>
            <p:nvPr/>
          </p:nvCxnSpPr>
          <p:spPr>
            <a:xfrm flipH="1">
              <a:off x="1403648" y="986953"/>
              <a:ext cx="1152128" cy="4326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1386128" y="1419622"/>
              <a:ext cx="33172" cy="9367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1375470" y="2356347"/>
              <a:ext cx="1468338" cy="12235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2555776" y="986953"/>
              <a:ext cx="1728192" cy="8386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4211960" y="1831739"/>
              <a:ext cx="72008" cy="13880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209771" y="3219822"/>
              <a:ext cx="53740" cy="7442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3275856" y="3964108"/>
              <a:ext cx="972108" cy="5552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843808" y="3793134"/>
              <a:ext cx="411724" cy="7251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843808" y="3570163"/>
              <a:ext cx="0" cy="2218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1220754"/>
            <a:ext cx="8256917" cy="5089393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1833960" y="1315938"/>
            <a:ext cx="3877997" cy="4709841"/>
            <a:chOff x="1375470" y="986953"/>
            <a:chExt cx="2908498" cy="3532381"/>
          </a:xfrm>
        </p:grpSpPr>
        <p:cxnSp>
          <p:nvCxnSpPr>
            <p:cNvPr id="83" name="Straight Connector 82"/>
            <p:cNvCxnSpPr/>
            <p:nvPr/>
          </p:nvCxnSpPr>
          <p:spPr>
            <a:xfrm flipH="1">
              <a:off x="1403648" y="986953"/>
              <a:ext cx="1152128" cy="4326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1386128" y="1419622"/>
              <a:ext cx="33172" cy="9367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1375470" y="2356347"/>
              <a:ext cx="1468338" cy="12235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2555776" y="986953"/>
              <a:ext cx="1728192" cy="8386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4211960" y="1831739"/>
              <a:ext cx="72008" cy="13880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4209771" y="3219822"/>
              <a:ext cx="53740" cy="7442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3275856" y="3964108"/>
              <a:ext cx="972108" cy="5552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843808" y="3793134"/>
              <a:ext cx="411724" cy="7251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843808" y="3570163"/>
              <a:ext cx="0" cy="2218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119670" y="1477665"/>
            <a:ext cx="3204501" cy="471799"/>
            <a:chOff x="2339752" y="1108248"/>
            <a:chExt cx="2403376" cy="353849"/>
          </a:xfrm>
        </p:grpSpPr>
        <p:sp>
          <p:nvSpPr>
            <p:cNvPr id="93" name="Oval 92"/>
            <p:cNvSpPr/>
            <p:nvPr/>
          </p:nvSpPr>
          <p:spPr>
            <a:xfrm>
              <a:off x="2339752" y="1108248"/>
              <a:ext cx="144016" cy="1440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509640" y="1115848"/>
              <a:ext cx="223348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ln w="3175">
                    <a:solidFill>
                      <a:schemeClr val="bg1"/>
                    </a:solidFill>
                  </a:ln>
                  <a:solidFill>
                    <a:schemeClr val="accent6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</a:effectLst>
                </a:rPr>
                <a:t>Supermarkets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207569" y="2389158"/>
            <a:ext cx="3179403" cy="1374653"/>
            <a:chOff x="1655676" y="1791868"/>
            <a:chExt cx="2384552" cy="1030990"/>
          </a:xfrm>
        </p:grpSpPr>
        <p:sp>
          <p:nvSpPr>
            <p:cNvPr id="96" name="Oval 95"/>
            <p:cNvSpPr/>
            <p:nvPr/>
          </p:nvSpPr>
          <p:spPr>
            <a:xfrm>
              <a:off x="1655676" y="1791868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97" name="Oval 96"/>
            <p:cNvSpPr/>
            <p:nvPr/>
          </p:nvSpPr>
          <p:spPr>
            <a:xfrm>
              <a:off x="3527884" y="2678842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806740" y="1833063"/>
              <a:ext cx="223348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ln w="3175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</a:effectLst>
                </a:rPr>
                <a:t>Fast food outlets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5663952" y="3979495"/>
            <a:ext cx="2245816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133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Network service area </a:t>
            </a:r>
            <a:br>
              <a:rPr lang="en-AU" sz="2133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</a:br>
            <a:r>
              <a:rPr lang="en-AU" sz="2133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(400 m)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50800" y="2997200"/>
            <a:ext cx="8280400" cy="3352800"/>
            <a:chOff x="38100" y="2247900"/>
            <a:chExt cx="6210300" cy="2514600"/>
          </a:xfrm>
        </p:grpSpPr>
        <p:sp>
          <p:nvSpPr>
            <p:cNvPr id="101" name="Freeform 100"/>
            <p:cNvSpPr/>
            <p:nvPr/>
          </p:nvSpPr>
          <p:spPr>
            <a:xfrm>
              <a:off x="514350" y="2981325"/>
              <a:ext cx="2562225" cy="657225"/>
            </a:xfrm>
            <a:custGeom>
              <a:avLst/>
              <a:gdLst>
                <a:gd name="connsiteX0" fmla="*/ 0 w 2562225"/>
                <a:gd name="connsiteY0" fmla="*/ 0 h 657225"/>
                <a:gd name="connsiteX1" fmla="*/ 0 w 2562225"/>
                <a:gd name="connsiteY1" fmla="*/ 0 h 657225"/>
                <a:gd name="connsiteX2" fmla="*/ 19050 w 2562225"/>
                <a:gd name="connsiteY2" fmla="*/ 390525 h 657225"/>
                <a:gd name="connsiteX3" fmla="*/ 38100 w 2562225"/>
                <a:gd name="connsiteY3" fmla="*/ 504825 h 657225"/>
                <a:gd name="connsiteX4" fmla="*/ 28575 w 2562225"/>
                <a:gd name="connsiteY4" fmla="*/ 600075 h 657225"/>
                <a:gd name="connsiteX5" fmla="*/ 38100 w 2562225"/>
                <a:gd name="connsiteY5" fmla="*/ 647700 h 657225"/>
                <a:gd name="connsiteX6" fmla="*/ 38100 w 2562225"/>
                <a:gd name="connsiteY6" fmla="*/ 657225 h 657225"/>
                <a:gd name="connsiteX7" fmla="*/ 2562225 w 2562225"/>
                <a:gd name="connsiteY7" fmla="*/ 504825 h 657225"/>
                <a:gd name="connsiteX8" fmla="*/ 2371725 w 2562225"/>
                <a:gd name="connsiteY8" fmla="*/ 161925 h 657225"/>
                <a:gd name="connsiteX9" fmla="*/ 857250 w 2562225"/>
                <a:gd name="connsiteY9" fmla="*/ 161925 h 657225"/>
                <a:gd name="connsiteX10" fmla="*/ 514350 w 2562225"/>
                <a:gd name="connsiteY10" fmla="*/ 123825 h 657225"/>
                <a:gd name="connsiteX11" fmla="*/ 400050 w 2562225"/>
                <a:gd name="connsiteY11" fmla="*/ 47625 h 657225"/>
                <a:gd name="connsiteX12" fmla="*/ 228600 w 2562225"/>
                <a:gd name="connsiteY12" fmla="*/ 0 h 657225"/>
                <a:gd name="connsiteX13" fmla="*/ 0 w 2562225"/>
                <a:gd name="connsiteY13" fmla="*/ 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225" h="657225">
                  <a:moveTo>
                    <a:pt x="0" y="0"/>
                  </a:moveTo>
                  <a:lnTo>
                    <a:pt x="0" y="0"/>
                  </a:lnTo>
                  <a:cubicBezTo>
                    <a:pt x="2418" y="65280"/>
                    <a:pt x="7962" y="294430"/>
                    <a:pt x="19050" y="390525"/>
                  </a:cubicBezTo>
                  <a:cubicBezTo>
                    <a:pt x="23477" y="428896"/>
                    <a:pt x="31750" y="466725"/>
                    <a:pt x="38100" y="504825"/>
                  </a:cubicBezTo>
                  <a:cubicBezTo>
                    <a:pt x="34925" y="536575"/>
                    <a:pt x="28575" y="568167"/>
                    <a:pt x="28575" y="600075"/>
                  </a:cubicBezTo>
                  <a:cubicBezTo>
                    <a:pt x="28575" y="616264"/>
                    <a:pt x="35438" y="631731"/>
                    <a:pt x="38100" y="647700"/>
                  </a:cubicBezTo>
                  <a:cubicBezTo>
                    <a:pt x="38622" y="650832"/>
                    <a:pt x="38100" y="654050"/>
                    <a:pt x="38100" y="657225"/>
                  </a:cubicBezTo>
                  <a:lnTo>
                    <a:pt x="2562225" y="504825"/>
                  </a:lnTo>
                  <a:lnTo>
                    <a:pt x="2371725" y="161925"/>
                  </a:lnTo>
                  <a:lnTo>
                    <a:pt x="857250" y="161925"/>
                  </a:lnTo>
                  <a:lnTo>
                    <a:pt x="514350" y="123825"/>
                  </a:lnTo>
                  <a:lnTo>
                    <a:pt x="400050" y="47625"/>
                  </a:lnTo>
                  <a:lnTo>
                    <a:pt x="228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52450" y="3552825"/>
              <a:ext cx="1476375" cy="676275"/>
            </a:xfrm>
            <a:custGeom>
              <a:avLst/>
              <a:gdLst>
                <a:gd name="connsiteX0" fmla="*/ 1476375 w 1476375"/>
                <a:gd name="connsiteY0" fmla="*/ 0 h 676275"/>
                <a:gd name="connsiteX1" fmla="*/ 1428750 w 1476375"/>
                <a:gd name="connsiteY1" fmla="*/ 352425 h 676275"/>
                <a:gd name="connsiteX2" fmla="*/ 1066800 w 1476375"/>
                <a:gd name="connsiteY2" fmla="*/ 371475 h 676275"/>
                <a:gd name="connsiteX3" fmla="*/ 457200 w 1476375"/>
                <a:gd name="connsiteY3" fmla="*/ 628650 h 676275"/>
                <a:gd name="connsiteX4" fmla="*/ 38100 w 1476375"/>
                <a:gd name="connsiteY4" fmla="*/ 676275 h 676275"/>
                <a:gd name="connsiteX5" fmla="*/ 0 w 1476375"/>
                <a:gd name="connsiteY5" fmla="*/ 95250 h 676275"/>
                <a:gd name="connsiteX6" fmla="*/ 1476375 w 1476375"/>
                <a:gd name="connsiteY6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6375" h="676275">
                  <a:moveTo>
                    <a:pt x="1476375" y="0"/>
                  </a:moveTo>
                  <a:lnTo>
                    <a:pt x="1428750" y="352425"/>
                  </a:lnTo>
                  <a:lnTo>
                    <a:pt x="1066800" y="371475"/>
                  </a:lnTo>
                  <a:lnTo>
                    <a:pt x="457200" y="628650"/>
                  </a:lnTo>
                  <a:lnTo>
                    <a:pt x="38100" y="676275"/>
                  </a:lnTo>
                  <a:lnTo>
                    <a:pt x="0" y="95250"/>
                  </a:lnTo>
                  <a:lnTo>
                    <a:pt x="1476375" y="0"/>
                  </a:ln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8100" y="2247900"/>
              <a:ext cx="552450" cy="2486025"/>
            </a:xfrm>
            <a:custGeom>
              <a:avLst/>
              <a:gdLst>
                <a:gd name="connsiteX0" fmla="*/ 552450 w 552450"/>
                <a:gd name="connsiteY0" fmla="*/ 2486025 h 2486025"/>
                <a:gd name="connsiteX1" fmla="*/ 409575 w 552450"/>
                <a:gd name="connsiteY1" fmla="*/ 0 h 2486025"/>
                <a:gd name="connsiteX2" fmla="*/ 0 w 552450"/>
                <a:gd name="connsiteY2" fmla="*/ 47625 h 2486025"/>
                <a:gd name="connsiteX3" fmla="*/ 9525 w 552450"/>
                <a:gd name="connsiteY3" fmla="*/ 2457450 h 2486025"/>
                <a:gd name="connsiteX4" fmla="*/ 552450 w 552450"/>
                <a:gd name="connsiteY4" fmla="*/ 2486025 h 248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0" h="2486025">
                  <a:moveTo>
                    <a:pt x="552450" y="2486025"/>
                  </a:moveTo>
                  <a:lnTo>
                    <a:pt x="409575" y="0"/>
                  </a:lnTo>
                  <a:lnTo>
                    <a:pt x="0" y="47625"/>
                  </a:lnTo>
                  <a:lnTo>
                    <a:pt x="9525" y="2457450"/>
                  </a:lnTo>
                  <a:lnTo>
                    <a:pt x="552450" y="2486025"/>
                  </a:ln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884184" y="3021805"/>
              <a:ext cx="368300" cy="438150"/>
            </a:xfrm>
            <a:custGeom>
              <a:avLst/>
              <a:gdLst>
                <a:gd name="connsiteX0" fmla="*/ 0 w 368300"/>
                <a:gd name="connsiteY0" fmla="*/ 133350 h 438150"/>
                <a:gd name="connsiteX1" fmla="*/ 0 w 368300"/>
                <a:gd name="connsiteY1" fmla="*/ 133350 h 438150"/>
                <a:gd name="connsiteX2" fmla="*/ 336550 w 368300"/>
                <a:gd name="connsiteY2" fmla="*/ 0 h 438150"/>
                <a:gd name="connsiteX3" fmla="*/ 368300 w 368300"/>
                <a:gd name="connsiteY3" fmla="*/ 438150 h 438150"/>
                <a:gd name="connsiteX4" fmla="*/ 171450 w 368300"/>
                <a:gd name="connsiteY4" fmla="*/ 419100 h 438150"/>
                <a:gd name="connsiteX5" fmla="*/ 0 w 368300"/>
                <a:gd name="connsiteY5" fmla="*/ 1333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8300" h="438150">
                  <a:moveTo>
                    <a:pt x="0" y="133350"/>
                  </a:moveTo>
                  <a:lnTo>
                    <a:pt x="0" y="133350"/>
                  </a:lnTo>
                  <a:lnTo>
                    <a:pt x="336550" y="0"/>
                  </a:lnTo>
                  <a:lnTo>
                    <a:pt x="368300" y="438150"/>
                  </a:lnTo>
                  <a:lnTo>
                    <a:pt x="171450" y="419100"/>
                  </a:lnTo>
                  <a:lnTo>
                    <a:pt x="0" y="133350"/>
                  </a:ln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229100" y="3898900"/>
              <a:ext cx="2019300" cy="863600"/>
            </a:xfrm>
            <a:custGeom>
              <a:avLst/>
              <a:gdLst>
                <a:gd name="connsiteX0" fmla="*/ 0 w 2019300"/>
                <a:gd name="connsiteY0" fmla="*/ 152400 h 863600"/>
                <a:gd name="connsiteX1" fmla="*/ 57150 w 2019300"/>
                <a:gd name="connsiteY1" fmla="*/ 673100 h 863600"/>
                <a:gd name="connsiteX2" fmla="*/ 933450 w 2019300"/>
                <a:gd name="connsiteY2" fmla="*/ 692150 h 863600"/>
                <a:gd name="connsiteX3" fmla="*/ 1206500 w 2019300"/>
                <a:gd name="connsiteY3" fmla="*/ 736600 h 863600"/>
                <a:gd name="connsiteX4" fmla="*/ 1282700 w 2019300"/>
                <a:gd name="connsiteY4" fmla="*/ 819150 h 863600"/>
                <a:gd name="connsiteX5" fmla="*/ 2019300 w 2019300"/>
                <a:gd name="connsiteY5" fmla="*/ 863600 h 863600"/>
                <a:gd name="connsiteX6" fmla="*/ 1987550 w 2019300"/>
                <a:gd name="connsiteY6" fmla="*/ 501650 h 863600"/>
                <a:gd name="connsiteX7" fmla="*/ 50800 w 2019300"/>
                <a:gd name="connsiteY7" fmla="*/ 0 h 863600"/>
                <a:gd name="connsiteX8" fmla="*/ 50800 w 2019300"/>
                <a:gd name="connsiteY8" fmla="*/ 76200 h 863600"/>
                <a:gd name="connsiteX9" fmla="*/ 0 w 2019300"/>
                <a:gd name="connsiteY9" fmla="*/ 1524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9300" h="863600">
                  <a:moveTo>
                    <a:pt x="0" y="152400"/>
                  </a:moveTo>
                  <a:lnTo>
                    <a:pt x="57150" y="673100"/>
                  </a:lnTo>
                  <a:lnTo>
                    <a:pt x="933450" y="692150"/>
                  </a:lnTo>
                  <a:lnTo>
                    <a:pt x="1206500" y="736600"/>
                  </a:lnTo>
                  <a:lnTo>
                    <a:pt x="1282700" y="819150"/>
                  </a:lnTo>
                  <a:lnTo>
                    <a:pt x="2019300" y="863600"/>
                  </a:lnTo>
                  <a:lnTo>
                    <a:pt x="1987550" y="501650"/>
                  </a:lnTo>
                  <a:lnTo>
                    <a:pt x="50800" y="0"/>
                  </a:lnTo>
                  <a:lnTo>
                    <a:pt x="50800" y="762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319573" y="4182119"/>
              <a:ext cx="223348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>
                  <a:ln w="3175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</a:effectLst>
                </a:rPr>
                <a:t>Public open space</a:t>
              </a:r>
            </a:p>
          </p:txBody>
        </p:sp>
      </p:grpSp>
      <p:sp>
        <p:nvSpPr>
          <p:cNvPr id="49" name="Action Button: Home 4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5C3C825-55E8-4315-BC45-C7B8F4D7A693}"/>
              </a:ext>
            </a:extLst>
          </p:cNvPr>
          <p:cNvSpPr/>
          <p:nvPr/>
        </p:nvSpPr>
        <p:spPr>
          <a:xfrm>
            <a:off x="3954678" y="3303803"/>
            <a:ext cx="216000" cy="216000"/>
          </a:xfrm>
          <a:prstGeom prst="actionButtonHom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0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/>
      <p:bldP spid="61" grpId="0" animBg="1"/>
      <p:bldP spid="62" grpId="0"/>
      <p:bldP spid="8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184</Words>
  <Application>Microsoft Office PowerPoint</Application>
  <PresentationFormat>Widescreen</PresentationFormat>
  <Paragraphs>31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Chart 1: Behavioural insights applied to the Labour Force Survey</vt:lpstr>
      <vt:lpstr>Chart 2: Changes in payroll jobs and total wages indexed to the week ending 14 March 2020 </vt:lpstr>
      <vt:lpstr>Chart 3: Changes in payroll jobs by industry since 14 March 2020</vt:lpstr>
      <vt:lpstr>Chart 4: How AIR (machine learning) is improving Address Register processes</vt:lpstr>
      <vt:lpstr>Geo-statistics in the  2017-18 National Health Survey</vt:lpstr>
    </vt:vector>
  </TitlesOfParts>
  <Company>Australian Bureau of Statistics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at the ABS</dc:title>
  <dc:creator>Kristen Stone</dc:creator>
  <cp:lastModifiedBy>Kristen Stone</cp:lastModifiedBy>
  <cp:revision>20</cp:revision>
  <dcterms:created xsi:type="dcterms:W3CDTF">2020-03-12T11:09:39Z</dcterms:created>
  <dcterms:modified xsi:type="dcterms:W3CDTF">2020-06-05T00:55:24Z</dcterms:modified>
</cp:coreProperties>
</file>